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59" r:id="rId4"/>
    <p:sldId id="263" r:id="rId5"/>
    <p:sldId id="277" r:id="rId6"/>
    <p:sldId id="305" r:id="rId7"/>
    <p:sldId id="261" r:id="rId8"/>
    <p:sldId id="262" r:id="rId9"/>
    <p:sldId id="266" r:id="rId10"/>
    <p:sldId id="279" r:id="rId11"/>
    <p:sldId id="280" r:id="rId12"/>
    <p:sldId id="284" r:id="rId13"/>
    <p:sldId id="290" r:id="rId14"/>
    <p:sldId id="289" r:id="rId15"/>
    <p:sldId id="291" r:id="rId16"/>
    <p:sldId id="293" r:id="rId17"/>
    <p:sldId id="294" r:id="rId18"/>
    <p:sldId id="295" r:id="rId19"/>
    <p:sldId id="296" r:id="rId20"/>
    <p:sldId id="292" r:id="rId21"/>
    <p:sldId id="28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265" r:id="rId31"/>
    <p:sldId id="282" r:id="rId32"/>
  </p:sldIdLst>
  <p:sldSz cx="18288000" cy="10287000"/>
  <p:notesSz cx="6858000" cy="9144000"/>
  <p:embeddedFontLst>
    <p:embeddedFont>
      <p:font typeface="Arita Dotum Bold" panose="020B0600000101010101" charset="-127"/>
      <p:regular r:id="rId34"/>
    </p:embeddedFont>
    <p:embeddedFont>
      <p:font typeface="Arita Dotum Medium" panose="020B0600000101010101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-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F5A48-F2C4-43DD-A78D-9554AFD37F65}" type="datetimeFigureOut">
              <a:rPr lang="ko-KR" altLang="en-US" smtClean="0"/>
              <a:t>2023-12-17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9B428-5B8B-4AC8-8979-CC145998A7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710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92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915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561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145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606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69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509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73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55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76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0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2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517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92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738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488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07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9B428-5B8B-4AC8-8979-CC145998A70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60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11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0" Type="http://schemas.openxmlformats.org/officeDocument/2006/relationships/image" Target="../media/image20.jfif"/><Relationship Id="rId4" Type="http://schemas.openxmlformats.org/officeDocument/2006/relationships/image" Target="../media/image16.svg"/><Relationship Id="rId9" Type="http://schemas.openxmlformats.org/officeDocument/2006/relationships/image" Target="../media/image19.jf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hyperlink" Target="https://pixabay.com/illustrations/screen-monitor-computer-internet-2154629/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1315441"/>
            <a:ext cx="9009410" cy="6082798"/>
            <a:chOff x="0" y="0"/>
            <a:chExt cx="3286657" cy="22190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2219021"/>
            </a:xfrm>
            <a:custGeom>
              <a:avLst/>
              <a:gdLst/>
              <a:ahLst/>
              <a:cxnLst/>
              <a:rect l="l" t="t" r="r" b="b"/>
              <a:pathLst>
                <a:path w="3286657" h="2219021">
                  <a:moveTo>
                    <a:pt x="0" y="0"/>
                  </a:moveTo>
                  <a:lnTo>
                    <a:pt x="3286657" y="0"/>
                  </a:lnTo>
                  <a:lnTo>
                    <a:pt x="3286657" y="2219021"/>
                  </a:lnTo>
                  <a:lnTo>
                    <a:pt x="0" y="221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4791434" y="-196457"/>
            <a:ext cx="5652695" cy="1366924"/>
          </a:xfrm>
          <a:custGeom>
            <a:avLst/>
            <a:gdLst/>
            <a:ahLst/>
            <a:cxnLst/>
            <a:rect l="l" t="t" r="r" b="b"/>
            <a:pathLst>
              <a:path w="5652695" h="1366924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61150" y="1315441"/>
            <a:ext cx="7087021" cy="7701883"/>
            <a:chOff x="0" y="0"/>
            <a:chExt cx="2585364" cy="28096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809668"/>
            </a:xfrm>
            <a:custGeom>
              <a:avLst/>
              <a:gdLst/>
              <a:ahLst/>
              <a:cxnLst/>
              <a:rect l="l" t="t" r="r" b="b"/>
              <a:pathLst>
                <a:path w="2585364" h="2809668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692016" y="4401714"/>
            <a:ext cx="6225288" cy="3893634"/>
          </a:xfrm>
          <a:custGeom>
            <a:avLst/>
            <a:gdLst/>
            <a:ahLst/>
            <a:cxnLst/>
            <a:rect l="l" t="t" r="r" b="b"/>
            <a:pathLst>
              <a:path w="6225288" h="3893634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6100246" y="300172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rot="-203414">
            <a:off x="11173930" y="3499519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909126" y="7589553"/>
            <a:ext cx="6242629" cy="1928906"/>
            <a:chOff x="-1829953" y="-3359"/>
            <a:chExt cx="4725344" cy="1259829"/>
          </a:xfrm>
        </p:grpSpPr>
        <p:grpSp>
          <p:nvGrpSpPr>
            <p:cNvPr id="18" name="Group 18"/>
            <p:cNvGrpSpPr/>
            <p:nvPr/>
          </p:nvGrpSpPr>
          <p:grpSpPr>
            <a:xfrm>
              <a:off x="-1829953" y="-3359"/>
              <a:ext cx="4725344" cy="1235858"/>
              <a:chOff x="-500679" y="-919"/>
              <a:chExt cx="1292864" cy="33813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500679" y="-919"/>
                <a:ext cx="1292864" cy="338133"/>
              </a:xfrm>
              <a:custGeom>
                <a:avLst/>
                <a:gdLst/>
                <a:ahLst/>
                <a:cxnLst/>
                <a:rect l="l" t="t" r="r" b="b"/>
                <a:pathLst>
                  <a:path w="1292864" h="338133">
                    <a:moveTo>
                      <a:pt x="0" y="0"/>
                    </a:moveTo>
                    <a:lnTo>
                      <a:pt x="1292864" y="0"/>
                    </a:lnTo>
                    <a:lnTo>
                      <a:pt x="1292864" y="338133"/>
                    </a:lnTo>
                    <a:lnTo>
                      <a:pt x="0" y="3381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sz="3200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-1628620" y="174320"/>
              <a:ext cx="3090386" cy="10821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ea typeface="Arita Dotum Medium"/>
                </a:rPr>
                <a:t>201901766 </a:t>
              </a:r>
              <a:r>
                <a:rPr lang="ko-KR" altLang="en-US" sz="3200" dirty="0">
                  <a:solidFill>
                    <a:srgbClr val="000000"/>
                  </a:solidFill>
                  <a:ea typeface="Arita Dotum Medium"/>
                </a:rPr>
                <a:t>김병웅</a:t>
              </a:r>
              <a:endParaRPr lang="en-US" altLang="ko-KR" sz="3200" dirty="0">
                <a:solidFill>
                  <a:srgbClr val="000000"/>
                </a:solidFill>
                <a:ea typeface="Arita Dotum Medium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endParaRPr lang="en-US" altLang="ko-KR" sz="3200" dirty="0">
                <a:solidFill>
                  <a:srgbClr val="000000"/>
                </a:solidFill>
                <a:ea typeface="Arita Dotum Medium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altLang="ko-KR" sz="3200" dirty="0"/>
                <a:t>201901757 </a:t>
              </a:r>
              <a:r>
                <a:rPr lang="ko-KR" altLang="en-US" sz="3200" dirty="0">
                  <a:solidFill>
                    <a:srgbClr val="000000"/>
                  </a:solidFill>
                  <a:ea typeface="Arita Dotum Medium"/>
                </a:rPr>
                <a:t>강성민</a:t>
              </a:r>
              <a:endParaRPr lang="en-US" altLang="ko-KR" sz="3200" dirty="0">
                <a:solidFill>
                  <a:srgbClr val="000000"/>
                </a:solidFill>
                <a:ea typeface="Arita Dotum Medium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endParaRPr lang="en-US" altLang="ko-KR" sz="3200" dirty="0">
                <a:solidFill>
                  <a:srgbClr val="000000"/>
                </a:solidFill>
                <a:ea typeface="Arita Dotum Medium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r>
                <a:rPr lang="en-US" altLang="ko-KR" sz="3200" dirty="0"/>
                <a:t>201901809 </a:t>
              </a:r>
              <a:r>
                <a:rPr lang="ko-KR" altLang="en-US" sz="3200" dirty="0">
                  <a:solidFill>
                    <a:srgbClr val="000000"/>
                  </a:solidFill>
                  <a:ea typeface="Arita Dotum Medium"/>
                </a:rPr>
                <a:t>이경훈</a:t>
              </a:r>
              <a:endParaRPr lang="en-US" altLang="ko-KR" sz="3200" dirty="0">
                <a:solidFill>
                  <a:srgbClr val="000000"/>
                </a:solidFill>
                <a:ea typeface="Arita Dotum Medium"/>
              </a:endParaRPr>
            </a:p>
            <a:p>
              <a:pPr>
                <a:lnSpc>
                  <a:spcPts val="2134"/>
                </a:lnSpc>
                <a:spcBef>
                  <a:spcPct val="0"/>
                </a:spcBef>
              </a:pPr>
              <a:endParaRPr lang="en-US" sz="3200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2690344" y="1991652"/>
            <a:ext cx="2228632" cy="1815322"/>
          </a:xfrm>
          <a:custGeom>
            <a:avLst/>
            <a:gdLst/>
            <a:ahLst/>
            <a:cxnLst/>
            <a:rect l="l" t="t" r="r" b="b"/>
            <a:pathLst>
              <a:path w="2228632" h="181532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437079" y="2096128"/>
            <a:ext cx="7946241" cy="4521397"/>
            <a:chOff x="0" y="-36"/>
            <a:chExt cx="10594989" cy="6028530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36"/>
              <a:ext cx="10594989" cy="5254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599"/>
                </a:lnSpc>
              </a:pPr>
              <a:r>
                <a:rPr lang="ko-KR" altLang="en-US" sz="12999" spc="155" dirty="0">
                  <a:solidFill>
                    <a:srgbClr val="003EA8"/>
                  </a:solidFill>
                  <a:ea typeface="Arita Dotum Bold"/>
                </a:rPr>
                <a:t>공주대</a:t>
              </a:r>
              <a:endParaRPr lang="en-US" altLang="ko-KR" sz="12999" spc="155" dirty="0">
                <a:solidFill>
                  <a:srgbClr val="003EA8"/>
                </a:solidFill>
                <a:ea typeface="Arita Dotum Bold"/>
              </a:endParaRPr>
            </a:p>
            <a:p>
              <a:pPr>
                <a:lnSpc>
                  <a:spcPts val="15599"/>
                </a:lnSpc>
              </a:pPr>
              <a:r>
                <a:rPr lang="ko-KR" altLang="en-US" sz="12999" spc="155" dirty="0">
                  <a:solidFill>
                    <a:srgbClr val="003EA8"/>
                  </a:solidFill>
                  <a:ea typeface="Arita Dotum Bold"/>
                </a:rPr>
                <a:t>지식인</a:t>
              </a:r>
              <a:endParaRPr lang="en-US" sz="12999" spc="155" dirty="0">
                <a:solidFill>
                  <a:srgbClr val="003EA8"/>
                </a:solidFill>
                <a:ea typeface="Arita Dotum Bold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5460169"/>
              <a:ext cx="10594989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 lang="en-US" sz="2799" dirty="0">
                <a:solidFill>
                  <a:srgbClr val="000000"/>
                </a:solidFill>
                <a:ea typeface="Arita Dotum Medium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2156129" y="8872350"/>
            <a:ext cx="6662470" cy="1611106"/>
          </a:xfrm>
          <a:custGeom>
            <a:avLst/>
            <a:gdLst/>
            <a:ahLst/>
            <a:cxnLst/>
            <a:rect l="l" t="t" r="r" b="b"/>
            <a:pathLst>
              <a:path w="6662470" h="1611106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333044"/>
            <a:ext cx="16444941" cy="934419"/>
            <a:chOff x="0" y="0"/>
            <a:chExt cx="5999159" cy="3408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68754" y="4461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요구사항 분석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Freeform 11"/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29BCCE7-F0F2-489A-21D8-C1C996E51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95" y="2247900"/>
            <a:ext cx="15644382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3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333044"/>
            <a:ext cx="16444941" cy="934419"/>
            <a:chOff x="0" y="0"/>
            <a:chExt cx="5999159" cy="3408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68754" y="4461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요구사항 분석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Freeform 11"/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93C4271-D906-EBCF-3001-3557AE34B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94" y="2095500"/>
            <a:ext cx="15020305" cy="71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91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1057895" y="485444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개념적 설계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D802D00-D232-7AD7-5AA6-F19DEF093395}"/>
              </a:ext>
            </a:extLst>
          </p:cNvPr>
          <p:cNvGrpSpPr/>
          <p:nvPr/>
        </p:nvGrpSpPr>
        <p:grpSpPr>
          <a:xfrm>
            <a:off x="1122512" y="1905307"/>
            <a:ext cx="16487250" cy="7783128"/>
            <a:chOff x="0" y="0"/>
            <a:chExt cx="5999157" cy="69550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4FE7208-7B20-23F6-6066-0E0556B7B216}"/>
                </a:ext>
              </a:extLst>
            </p:cNvPr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08AF3C-8D3E-5CCB-C3AC-40EDE5D47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214927"/>
              </p:ext>
            </p:extLst>
          </p:nvPr>
        </p:nvGraphicFramePr>
        <p:xfrm>
          <a:off x="1921154" y="3162298"/>
          <a:ext cx="15010370" cy="5791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5045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8737601">
                  <a:extLst>
                    <a:ext uri="{9D8B030D-6E8A-4147-A177-3AD203B41FA5}">
                      <a16:colId xmlns:a16="http://schemas.microsoft.com/office/drawing/2014/main" val="325053925"/>
                    </a:ext>
                  </a:extLst>
                </a:gridCol>
                <a:gridCol w="1227763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  <a:gridCol w="4349961">
                  <a:extLst>
                    <a:ext uri="{9D8B030D-6E8A-4147-A177-3AD203B41FA5}">
                      <a16:colId xmlns:a16="http://schemas.microsoft.com/office/drawing/2014/main" val="1098057091"/>
                    </a:ext>
                  </a:extLst>
                </a:gridCol>
              </a:tblGrid>
              <a:tr h="8100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개체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4981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비밀번호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닉네임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전화번호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입력해서 회원가입을 한다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회원</a:t>
                      </a:r>
                      <a:endParaRPr lang="en-US" altLang="ko-KR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아이디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비밀번호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닉네임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전화번호</a:t>
                      </a:r>
                      <a:r>
                        <a:rPr lang="en-US" altLang="ko-KR" sz="1800" b="1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800" b="1" dirty="0" err="1"/>
                        <a:t>보유내공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 err="1"/>
                        <a:t>등급내공</a:t>
                      </a:r>
                      <a:endParaRPr lang="en-US" altLang="ko-KR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618782"/>
                  </a:ext>
                </a:extLst>
              </a:tr>
              <a:tr h="498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/>
                        <a:t>가입을 완료한 회원에게 </a:t>
                      </a:r>
                      <a:r>
                        <a:rPr lang="ko-KR" altLang="en-US" sz="1800" b="1" dirty="0" err="1">
                          <a:highlight>
                            <a:srgbClr val="FFFF00"/>
                          </a:highlight>
                        </a:rPr>
                        <a:t>보유내공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200</a:t>
                      </a:r>
                      <a:r>
                        <a:rPr lang="ko-KR" altLang="en-US" sz="1800" b="1" dirty="0"/>
                        <a:t>과 </a:t>
                      </a:r>
                      <a:r>
                        <a:rPr lang="ko-KR" altLang="en-US" sz="1800" b="1" dirty="0" err="1">
                          <a:highlight>
                            <a:srgbClr val="FFFF00"/>
                          </a:highlight>
                        </a:rPr>
                        <a:t>등급내공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0</a:t>
                      </a:r>
                      <a:r>
                        <a:rPr lang="ko-KR" altLang="en-US" sz="1800" b="1" dirty="0"/>
                        <a:t>이 주어진다</a:t>
                      </a:r>
                      <a:endParaRPr lang="en-US" altLang="ko-KR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820776"/>
                  </a:ext>
                </a:extLst>
              </a:tr>
              <a:tr h="996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/>
                        <a:t>회원이 작성하는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게시글</a:t>
                      </a:r>
                      <a:r>
                        <a:rPr lang="ko-KR" altLang="en-US" sz="1800" b="1" dirty="0"/>
                        <a:t>은 </a:t>
                      </a:r>
                      <a:r>
                        <a:rPr lang="ko-KR" altLang="en-US" sz="1800" b="1" dirty="0" err="1">
                          <a:highlight>
                            <a:srgbClr val="FFFF00"/>
                          </a:highlight>
                        </a:rPr>
                        <a:t>게시글번호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제목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내용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조회수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작성날짜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 err="1">
                          <a:highlight>
                            <a:srgbClr val="FFFF00"/>
                          </a:highlight>
                        </a:rPr>
                        <a:t>보상내공</a:t>
                      </a:r>
                      <a:r>
                        <a:rPr lang="ko-KR" altLang="en-US" sz="1800" b="1" dirty="0" err="1"/>
                        <a:t>이</a:t>
                      </a:r>
                      <a:r>
                        <a:rPr lang="ko-KR" altLang="en-US" sz="1800" b="1" dirty="0"/>
                        <a:t> 부여된다</a:t>
                      </a:r>
                      <a:r>
                        <a:rPr lang="en-US" altLang="ko-KR" sz="1800" b="1" dirty="0"/>
                        <a:t>.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게시글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게시글 번호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제목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내용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조회수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작성날짜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 err="1"/>
                        <a:t>보상내공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856167"/>
                  </a:ext>
                </a:extLst>
              </a:tr>
              <a:tr h="996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/>
                        <a:t> 게시글을 작성할 때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파일을 첨부할 시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첨부파일</a:t>
                      </a:r>
                      <a:r>
                        <a:rPr lang="ko-KR" altLang="en-US" sz="1800" b="1" dirty="0"/>
                        <a:t>은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 파일번호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파일확장자명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파일 경로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원본파일이름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저장파일이름</a:t>
                      </a:r>
                      <a:r>
                        <a:rPr lang="ko-KR" altLang="en-US" sz="1800" b="1" dirty="0"/>
                        <a:t>이 주어진다</a:t>
                      </a:r>
                      <a:r>
                        <a:rPr lang="en-US" altLang="ko-KR" sz="1800" b="1" dirty="0"/>
                        <a:t>.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첨부파일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파일번호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파일확장자명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파일경로</a:t>
                      </a:r>
                      <a:r>
                        <a:rPr lang="en-US" altLang="ko-KR" sz="1800" b="1" dirty="0"/>
                        <a:t>,</a:t>
                      </a:r>
                      <a:r>
                        <a:rPr lang="ko-KR" altLang="en-US" sz="1800" b="1" dirty="0"/>
                        <a:t>원본파일이름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저장파일이름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698605"/>
                  </a:ext>
                </a:extLst>
              </a:tr>
              <a:tr h="9962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퀘스트</a:t>
                      </a:r>
                      <a:r>
                        <a:rPr lang="ko-KR" altLang="en-US" sz="1800" b="1" dirty="0"/>
                        <a:t>는 생성될 때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 err="1">
                          <a:highlight>
                            <a:srgbClr val="FFFF00"/>
                          </a:highlight>
                        </a:rPr>
                        <a:t>퀘스트번호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날짜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퀘스트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1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여부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퀘스트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여부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퀘스트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여부</a:t>
                      </a:r>
                      <a:r>
                        <a:rPr lang="ko-KR" altLang="en-US" sz="1800" b="1" dirty="0"/>
                        <a:t>가 주어진다</a:t>
                      </a:r>
                      <a:r>
                        <a:rPr lang="en-US" altLang="ko-KR" sz="1800" b="1" dirty="0"/>
                        <a:t>.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퀘스트번호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날짜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퀘스트</a:t>
                      </a:r>
                      <a:r>
                        <a:rPr lang="en-US" altLang="ko-KR" sz="1800" b="1" dirty="0"/>
                        <a:t>1</a:t>
                      </a:r>
                      <a:r>
                        <a:rPr lang="ko-KR" altLang="en-US" sz="1800" b="1" dirty="0"/>
                        <a:t>여부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퀘스트</a:t>
                      </a:r>
                      <a:r>
                        <a:rPr lang="en-US" altLang="ko-KR" sz="1800" b="1" dirty="0"/>
                        <a:t>2</a:t>
                      </a:r>
                      <a:r>
                        <a:rPr lang="ko-KR" altLang="en-US" sz="1800" b="1" dirty="0"/>
                        <a:t>여부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퀘스트</a:t>
                      </a:r>
                      <a:r>
                        <a:rPr lang="en-US" altLang="ko-KR" sz="1800" b="1" dirty="0"/>
                        <a:t>3</a:t>
                      </a:r>
                      <a:r>
                        <a:rPr lang="ko-KR" altLang="en-US" sz="1800" b="1" dirty="0"/>
                        <a:t>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9094"/>
                  </a:ext>
                </a:extLst>
              </a:tr>
              <a:tr h="49811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1" dirty="0"/>
                        <a:t> 자신이 작성한 </a:t>
                      </a:r>
                      <a:r>
                        <a:rPr lang="ko-KR" altLang="en-US" sz="1800" b="1" dirty="0" err="1"/>
                        <a:t>게시글에서</a:t>
                      </a:r>
                      <a:r>
                        <a:rPr lang="ko-KR" altLang="en-US" sz="1800" b="1" dirty="0"/>
                        <a:t> </a:t>
                      </a:r>
                      <a:r>
                        <a:rPr lang="en-US" altLang="ko-KR" sz="1800" b="1" dirty="0"/>
                        <a:t>GPT</a:t>
                      </a:r>
                      <a:r>
                        <a:rPr lang="ko-KR" altLang="en-US" sz="1800" b="1" dirty="0"/>
                        <a:t>답변을 생성할 수 있다</a:t>
                      </a:r>
                      <a:r>
                        <a:rPr lang="en-US" altLang="ko-KR" sz="1800" b="1" dirty="0"/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GPT </a:t>
                      </a:r>
                      <a:r>
                        <a:rPr lang="ko-KR" altLang="en-US" sz="1800" b="1" dirty="0"/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/>
                        <a:t>헷</a:t>
                      </a:r>
                      <a:r>
                        <a:rPr lang="en-US" altLang="ko-KR" sz="1800" b="1" dirty="0"/>
                        <a:t> </a:t>
                      </a:r>
                      <a:r>
                        <a:rPr lang="ko-KR" altLang="en-US" sz="1800" b="1" dirty="0"/>
                        <a:t>답변번호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답변내용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974392"/>
                  </a:ext>
                </a:extLst>
              </a:tr>
              <a:tr h="4981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/>
                        <a:t>Chat GPT</a:t>
                      </a:r>
                      <a:r>
                        <a:rPr lang="ko-KR" altLang="en-US" sz="1800" b="1" dirty="0"/>
                        <a:t>로부터 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GPT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답변</a:t>
                      </a:r>
                      <a:r>
                        <a:rPr lang="ko-KR" altLang="en-US" sz="1800" b="1" dirty="0"/>
                        <a:t>을 받았을 때</a:t>
                      </a:r>
                      <a:r>
                        <a:rPr lang="en-US" altLang="ko-KR" sz="1800" b="1" dirty="0"/>
                        <a:t>  </a:t>
                      </a:r>
                      <a:r>
                        <a:rPr lang="en-US" altLang="ko-KR" sz="1800" b="1" dirty="0" err="1">
                          <a:highlight>
                            <a:srgbClr val="FFFF00"/>
                          </a:highlight>
                        </a:rPr>
                        <a:t>gpt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답변번호</a:t>
                      </a:r>
                      <a:r>
                        <a:rPr lang="en-US" altLang="ko-KR" sz="1800" b="1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답변내용</a:t>
                      </a:r>
                      <a:r>
                        <a:rPr lang="ko-KR" altLang="en-US" sz="1800" b="1" dirty="0"/>
                        <a:t>이 주어진다</a:t>
                      </a:r>
                      <a:r>
                        <a:rPr lang="en-US" altLang="ko-KR" sz="1800" b="1" dirty="0"/>
                        <a:t>.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426495"/>
                  </a:ext>
                </a:extLst>
              </a:tr>
            </a:tbl>
          </a:graphicData>
        </a:graphic>
      </p:graphicFrame>
      <p:sp>
        <p:nvSpPr>
          <p:cNvPr id="6" name="TextBox 47">
            <a:extLst>
              <a:ext uri="{FF2B5EF4-FFF2-40B4-BE49-F238E27FC236}">
                <a16:creationId xmlns:a16="http://schemas.microsoft.com/office/drawing/2014/main" id="{25CF09C2-248C-49D7-0561-02D3B100D86F}"/>
              </a:ext>
            </a:extLst>
          </p:cNvPr>
          <p:cNvSpPr txBox="1"/>
          <p:nvPr/>
        </p:nvSpPr>
        <p:spPr>
          <a:xfrm>
            <a:off x="1295400" y="2055222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개체 추출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281959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1057895" y="485444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개념적 설계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D802D00-D232-7AD7-5AA6-F19DEF093395}"/>
              </a:ext>
            </a:extLst>
          </p:cNvPr>
          <p:cNvGrpSpPr/>
          <p:nvPr/>
        </p:nvGrpSpPr>
        <p:grpSpPr>
          <a:xfrm>
            <a:off x="1122512" y="1905306"/>
            <a:ext cx="16487250" cy="8191193"/>
            <a:chOff x="0" y="0"/>
            <a:chExt cx="5999157" cy="69550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4FE7208-7B20-23F6-6066-0E0556B7B216}"/>
                </a:ext>
              </a:extLst>
            </p:cNvPr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C08AF3C-8D3E-5CCB-C3AC-40EDE5D47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623499"/>
              </p:ext>
            </p:extLst>
          </p:nvPr>
        </p:nvGraphicFramePr>
        <p:xfrm>
          <a:off x="1903011" y="2992573"/>
          <a:ext cx="15013390" cy="3738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789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9296401">
                  <a:extLst>
                    <a:ext uri="{9D8B030D-6E8A-4147-A177-3AD203B41FA5}">
                      <a16:colId xmlns:a16="http://schemas.microsoft.com/office/drawing/2014/main" val="278288324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</a:tblGrid>
              <a:tr h="538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요구사항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1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 dirty="0"/>
                        <a:t>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회원</a:t>
                      </a:r>
                      <a:r>
                        <a:rPr lang="ko-KR" altLang="en-US" sz="1800" b="1" dirty="0"/>
                        <a:t>이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작성</a:t>
                      </a:r>
                      <a:r>
                        <a:rPr lang="ko-KR" altLang="en-US" sz="1800" b="1" dirty="0"/>
                        <a:t>하는 </a:t>
                      </a:r>
                      <a:r>
                        <a:rPr lang="ko-KR" altLang="en-US" sz="1800" b="1" dirty="0">
                          <a:highlight>
                            <a:srgbClr val="FFFF00"/>
                          </a:highlight>
                        </a:rPr>
                        <a:t>게시글</a:t>
                      </a:r>
                      <a:r>
                        <a:rPr lang="ko-KR" altLang="en-US" sz="1800" b="1" dirty="0"/>
                        <a:t>은 </a:t>
                      </a:r>
                      <a:r>
                        <a:rPr lang="ko-KR" altLang="en-US" sz="1800" b="1" dirty="0" err="1"/>
                        <a:t>게시글번호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제목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내용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조회수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/>
                        <a:t>작성날짜</a:t>
                      </a:r>
                      <a:r>
                        <a:rPr lang="en-US" altLang="ko-KR" sz="1800" b="1" dirty="0"/>
                        <a:t>, </a:t>
                      </a:r>
                      <a:r>
                        <a:rPr lang="ko-KR" altLang="en-US" sz="1800" b="1" dirty="0" err="1"/>
                        <a:t>보상내공이</a:t>
                      </a:r>
                      <a:r>
                        <a:rPr lang="ko-KR" altLang="en-US" sz="1800" b="1" dirty="0"/>
                        <a:t> 부여된다</a:t>
                      </a:r>
                      <a:r>
                        <a:rPr lang="en-US" altLang="ko-KR" sz="1800" b="1" dirty="0"/>
                        <a:t>.</a:t>
                      </a:r>
                      <a:endParaRPr lang="ko-KR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회원</a:t>
                      </a:r>
                      <a:r>
                        <a:rPr lang="ko-KR" altLang="en-US" b="1" dirty="0"/>
                        <a:t> 객체와 </a:t>
                      </a:r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게시글</a:t>
                      </a:r>
                      <a:r>
                        <a:rPr lang="ko-KR" altLang="en-US" b="1" dirty="0"/>
                        <a:t> 객체의 </a:t>
                      </a:r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작성</a:t>
                      </a:r>
                      <a:r>
                        <a:rPr lang="ko-KR" altLang="en-US" b="1" dirty="0"/>
                        <a:t>으로 관련 </a:t>
                      </a:r>
                      <a:endParaRPr lang="en-US" altLang="ko-KR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6187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</a:t>
                      </a:r>
                      <a:r>
                        <a:rPr lang="ko-KR" altLang="en-US" sz="1800" b="1" i="0" kern="12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ko-KR" alt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답변을 작성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하면 특정 답글 번호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내용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채택여부가 부여된다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회원</a:t>
                      </a:r>
                      <a:r>
                        <a:rPr lang="ko-KR" altLang="en-US" b="1" dirty="0"/>
                        <a:t> 객체와 </a:t>
                      </a:r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게시글</a:t>
                      </a:r>
                      <a:r>
                        <a:rPr lang="ko-KR" altLang="en-US" b="1" dirty="0"/>
                        <a:t> 객체가 </a:t>
                      </a:r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답변 작성</a:t>
                      </a:r>
                      <a:r>
                        <a:rPr lang="ko-KR" altLang="en-US" b="1" dirty="0"/>
                        <a:t>으로 관련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85616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자신이 작성한 </a:t>
                      </a:r>
                      <a:r>
                        <a:rPr lang="ko-KR" altLang="en-US" sz="1800" b="1" i="0" kern="12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ko-KR" alt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1" i="0" kern="1200" dirty="0" err="1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gpt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답변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생성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게시글</a:t>
                      </a:r>
                      <a:r>
                        <a:rPr lang="ko-KR" altLang="en-US" b="1" dirty="0"/>
                        <a:t> 객체와 </a:t>
                      </a:r>
                      <a:r>
                        <a:rPr lang="en-US" altLang="ko-KR" b="1" dirty="0">
                          <a:highlight>
                            <a:srgbClr val="FFFF00"/>
                          </a:highlight>
                        </a:rPr>
                        <a:t>GPT</a:t>
                      </a:r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답변 </a:t>
                      </a:r>
                      <a:r>
                        <a:rPr lang="ko-KR" altLang="en-US" b="1" dirty="0"/>
                        <a:t>객체가 </a:t>
                      </a:r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생성</a:t>
                      </a:r>
                      <a:r>
                        <a:rPr lang="ko-KR" altLang="en-US" b="1" dirty="0"/>
                        <a:t>으로 관련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6986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작성 시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첨부파일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첨부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 수 있다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게시글</a:t>
                      </a:r>
                      <a:r>
                        <a:rPr lang="ko-KR" altLang="en-US" b="1" dirty="0"/>
                        <a:t> 객체와 </a:t>
                      </a:r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첨부파일</a:t>
                      </a:r>
                      <a:r>
                        <a:rPr lang="ko-KR" altLang="en-US" b="1" dirty="0"/>
                        <a:t> 객체가 </a:t>
                      </a:r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첨부</a:t>
                      </a:r>
                      <a:r>
                        <a:rPr lang="ko-KR" altLang="en-US" b="1" dirty="0"/>
                        <a:t>로 관련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88264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회원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퀘스트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가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생성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될 때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 err="1">
                          <a:solidFill>
                            <a:schemeClr val="tx1"/>
                          </a:solidFill>
                        </a:rPr>
                        <a:t>퀘스트번호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날짜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퀘스트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여부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퀘스트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여부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퀘스트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여부가 주어진다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회원 </a:t>
                      </a:r>
                      <a:r>
                        <a:rPr lang="ko-KR" altLang="en-US" b="1" dirty="0"/>
                        <a:t>객체와 </a:t>
                      </a:r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퀘스트 </a:t>
                      </a:r>
                      <a:r>
                        <a:rPr lang="ko-KR" altLang="en-US" b="1" dirty="0"/>
                        <a:t>객체가 </a:t>
                      </a:r>
                      <a:r>
                        <a:rPr lang="ko-KR" altLang="en-US" b="1" dirty="0">
                          <a:highlight>
                            <a:srgbClr val="FFFF00"/>
                          </a:highlight>
                        </a:rPr>
                        <a:t>생성</a:t>
                      </a:r>
                      <a:r>
                        <a:rPr lang="ko-KR" altLang="en-US" b="1" dirty="0"/>
                        <a:t>으로 관련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61220"/>
                  </a:ext>
                </a:extLst>
              </a:tr>
            </a:tbl>
          </a:graphicData>
        </a:graphic>
      </p:graphicFrame>
      <p:sp>
        <p:nvSpPr>
          <p:cNvPr id="6" name="TextBox 47">
            <a:extLst>
              <a:ext uri="{FF2B5EF4-FFF2-40B4-BE49-F238E27FC236}">
                <a16:creationId xmlns:a16="http://schemas.microsoft.com/office/drawing/2014/main" id="{25CF09C2-248C-49D7-0561-02D3B100D86F}"/>
              </a:ext>
            </a:extLst>
          </p:cNvPr>
          <p:cNvSpPr txBox="1"/>
          <p:nvPr/>
        </p:nvSpPr>
        <p:spPr>
          <a:xfrm>
            <a:off x="1295400" y="2055222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관계 식별 및 정의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AFEEFFB-636C-99B3-BB07-CA9A98825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26868"/>
              </p:ext>
            </p:extLst>
          </p:nvPr>
        </p:nvGraphicFramePr>
        <p:xfrm>
          <a:off x="1887888" y="6827286"/>
          <a:ext cx="15028513" cy="2855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416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2909711">
                  <a:extLst>
                    <a:ext uri="{9D8B030D-6E8A-4147-A177-3AD203B41FA5}">
                      <a16:colId xmlns:a16="http://schemas.microsoft.com/office/drawing/2014/main" val="2336457314"/>
                    </a:ext>
                  </a:extLst>
                </a:gridCol>
                <a:gridCol w="3757126">
                  <a:extLst>
                    <a:ext uri="{9D8B030D-6E8A-4147-A177-3AD203B41FA5}">
                      <a16:colId xmlns:a16="http://schemas.microsoft.com/office/drawing/2014/main" val="2888573643"/>
                    </a:ext>
                  </a:extLst>
                </a:gridCol>
                <a:gridCol w="3757130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  <a:gridCol w="3757130">
                  <a:extLst>
                    <a:ext uri="{9D8B030D-6E8A-4147-A177-3AD203B41FA5}">
                      <a16:colId xmlns:a16="http://schemas.microsoft.com/office/drawing/2014/main" val="3866682338"/>
                    </a:ext>
                  </a:extLst>
                </a:gridCol>
              </a:tblGrid>
              <a:tr h="63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관련된 개체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설명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글을 작성</a:t>
                      </a:r>
                      <a:endParaRPr lang="en-US" altLang="ko-KR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회원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선택</a:t>
                      </a:r>
                      <a:r>
                        <a:rPr lang="en-US" altLang="ko-KR" b="1" dirty="0"/>
                        <a:t>), </a:t>
                      </a:r>
                      <a:r>
                        <a:rPr lang="ko-KR" altLang="en-US" b="1" dirty="0"/>
                        <a:t>게시글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필수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618782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답변을 작성</a:t>
                      </a:r>
                      <a:endParaRPr lang="en-US" altLang="ko-K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N : M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답변 번호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856167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GPT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답변을 생성</a:t>
                      </a:r>
                      <a:endParaRPr lang="en-US" altLang="ko-K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GPT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 1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698605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첨부파일을 첨부한다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829782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퀘스트를 생성한다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퀘스트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13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59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1057895" y="485444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개념적 설계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D802D00-D232-7AD7-5AA6-F19DEF093395}"/>
              </a:ext>
            </a:extLst>
          </p:cNvPr>
          <p:cNvGrpSpPr/>
          <p:nvPr/>
        </p:nvGrpSpPr>
        <p:grpSpPr>
          <a:xfrm>
            <a:off x="1122512" y="1905307"/>
            <a:ext cx="16487250" cy="7783128"/>
            <a:chOff x="0" y="0"/>
            <a:chExt cx="5999157" cy="69550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4FE7208-7B20-23F6-6066-0E0556B7B216}"/>
                </a:ext>
              </a:extLst>
            </p:cNvPr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0" name="그림 19" descr="도표, 라인, 텍스트, 패턴이(가) 표시된 사진&#10;&#10;자동 생성된 설명">
            <a:extLst>
              <a:ext uri="{FF2B5EF4-FFF2-40B4-BE49-F238E27FC236}">
                <a16:creationId xmlns:a16="http://schemas.microsoft.com/office/drawing/2014/main" id="{ED2C9D4D-8BCD-3300-6ABC-AB68A92720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69" y="1486233"/>
            <a:ext cx="15697200" cy="803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75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1057895" y="485444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논리적 설계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D802D00-D232-7AD7-5AA6-F19DEF093395}"/>
              </a:ext>
            </a:extLst>
          </p:cNvPr>
          <p:cNvGrpSpPr/>
          <p:nvPr/>
        </p:nvGrpSpPr>
        <p:grpSpPr>
          <a:xfrm>
            <a:off x="1122512" y="1905307"/>
            <a:ext cx="16487250" cy="7783128"/>
            <a:chOff x="0" y="0"/>
            <a:chExt cx="5999157" cy="69550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4FE7208-7B20-23F6-6066-0E0556B7B216}"/>
                </a:ext>
              </a:extLst>
            </p:cNvPr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47">
            <a:extLst>
              <a:ext uri="{FF2B5EF4-FFF2-40B4-BE49-F238E27FC236}">
                <a16:creationId xmlns:a16="http://schemas.microsoft.com/office/drawing/2014/main" id="{25CF09C2-248C-49D7-0561-02D3B100D86F}"/>
              </a:ext>
            </a:extLst>
          </p:cNvPr>
          <p:cNvSpPr txBox="1"/>
          <p:nvPr/>
        </p:nvSpPr>
        <p:spPr>
          <a:xfrm>
            <a:off x="1295400" y="2055222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논리적 설계 규칙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DD3A2-845F-5779-8650-55DDDA6B9CCF}"/>
              </a:ext>
            </a:extLst>
          </p:cNvPr>
          <p:cNvSpPr txBox="1"/>
          <p:nvPr/>
        </p:nvSpPr>
        <p:spPr>
          <a:xfrm>
            <a:off x="1706708" y="3098704"/>
            <a:ext cx="1120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규칙 </a:t>
            </a:r>
            <a:r>
              <a:rPr lang="en-US" altLang="ko-KR" sz="3200" b="1" dirty="0"/>
              <a:t>1.  </a:t>
            </a:r>
            <a:r>
              <a:rPr lang="ko-KR" altLang="en-US" sz="3200" b="1" dirty="0"/>
              <a:t>모든 개체는 릴레이션으로 변환한다</a:t>
            </a:r>
            <a:r>
              <a:rPr lang="en-US" altLang="ko-KR" sz="3200" b="1" dirty="0"/>
              <a:t>.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69F46EF-1C46-6BFC-AF12-DF8D2BF89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996835"/>
              </p:ext>
            </p:extLst>
          </p:nvPr>
        </p:nvGraphicFramePr>
        <p:xfrm>
          <a:off x="1921154" y="4168922"/>
          <a:ext cx="12709246" cy="47845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627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1288819">
                  <a:extLst>
                    <a:ext uri="{9D8B030D-6E8A-4147-A177-3AD203B41FA5}">
                      <a16:colId xmlns:a16="http://schemas.microsoft.com/office/drawing/2014/main" val="325053925"/>
                    </a:ext>
                  </a:extLst>
                </a:gridCol>
                <a:gridCol w="10591800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</a:tblGrid>
              <a:tr h="6692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개체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릴레이션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endParaRPr lang="en-US" altLang="ko-K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회원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2400" b="1" u="sng" dirty="0" err="1">
                          <a:solidFill>
                            <a:srgbClr val="FF0000"/>
                          </a:solidFill>
                        </a:rPr>
                        <a:t>회원아이디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비밀번호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전화번호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닉네임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보유내공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등급내공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618782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게시글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게시글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게시글번호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제목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내용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작성날짜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조회수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보상내공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856167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첨부파일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첨부파일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2400" b="1" u="sng" dirty="0">
                          <a:solidFill>
                            <a:srgbClr val="FF0000"/>
                          </a:solidFill>
                        </a:rPr>
                        <a:t>파일번호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저장파일이름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원본파일이름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파일경로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파일확장자명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698605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/>
                        <a:t>GPT</a:t>
                      </a:r>
                      <a:r>
                        <a:rPr lang="ko-KR" altLang="en-US" sz="1800" b="1" dirty="0"/>
                        <a:t> 답글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GPT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답글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답글번호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내용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49094"/>
                  </a:ext>
                </a:extLst>
              </a:tr>
              <a:tr h="8230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퀘스트</a:t>
                      </a:r>
                      <a:endParaRPr lang="en-US" altLang="ko-KR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퀘스트번호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날짜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여부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여부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여부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974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89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1057895" y="485444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논리적 설계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D802D00-D232-7AD7-5AA6-F19DEF093395}"/>
              </a:ext>
            </a:extLst>
          </p:cNvPr>
          <p:cNvGrpSpPr/>
          <p:nvPr/>
        </p:nvGrpSpPr>
        <p:grpSpPr>
          <a:xfrm>
            <a:off x="1122512" y="1905307"/>
            <a:ext cx="16487250" cy="7783128"/>
            <a:chOff x="0" y="0"/>
            <a:chExt cx="5999157" cy="69550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4FE7208-7B20-23F6-6066-0E0556B7B216}"/>
                </a:ext>
              </a:extLst>
            </p:cNvPr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47">
            <a:extLst>
              <a:ext uri="{FF2B5EF4-FFF2-40B4-BE49-F238E27FC236}">
                <a16:creationId xmlns:a16="http://schemas.microsoft.com/office/drawing/2014/main" id="{25CF09C2-248C-49D7-0561-02D3B100D86F}"/>
              </a:ext>
            </a:extLst>
          </p:cNvPr>
          <p:cNvSpPr txBox="1"/>
          <p:nvPr/>
        </p:nvSpPr>
        <p:spPr>
          <a:xfrm>
            <a:off x="1295400" y="2055222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논리적 설계 규칙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DD3A2-845F-5779-8650-55DDDA6B9CCF}"/>
              </a:ext>
            </a:extLst>
          </p:cNvPr>
          <p:cNvSpPr txBox="1"/>
          <p:nvPr/>
        </p:nvSpPr>
        <p:spPr>
          <a:xfrm>
            <a:off x="1706708" y="3098704"/>
            <a:ext cx="1120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규칙 </a:t>
            </a:r>
            <a:r>
              <a:rPr lang="en-US" altLang="ko-KR" sz="3200" b="1" dirty="0"/>
              <a:t>2.  </a:t>
            </a:r>
            <a:r>
              <a:rPr lang="ko-KR" altLang="en-US" sz="3200" b="1" dirty="0"/>
              <a:t>다대다 관계는 릴레이션으로 변환</a:t>
            </a:r>
            <a:endParaRPr lang="en-US" altLang="ko-KR" sz="3200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443202D-E9E2-4EDD-7F7B-C8B5316DA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083767"/>
              </p:ext>
            </p:extLst>
          </p:nvPr>
        </p:nvGraphicFramePr>
        <p:xfrm>
          <a:off x="1782143" y="6939553"/>
          <a:ext cx="14995732" cy="1108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703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1520687">
                  <a:extLst>
                    <a:ext uri="{9D8B030D-6E8A-4147-A177-3AD203B41FA5}">
                      <a16:colId xmlns:a16="http://schemas.microsoft.com/office/drawing/2014/main" val="325053925"/>
                    </a:ext>
                  </a:extLst>
                </a:gridCol>
                <a:gridCol w="12497342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</a:tblGrid>
              <a:tr h="593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개체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릴레이션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514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답글</a:t>
                      </a:r>
                      <a:endParaRPr lang="en-US" altLang="ko-KR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답변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2400" b="1" u="sng" dirty="0">
                          <a:solidFill>
                            <a:srgbClr val="FF0000"/>
                          </a:solidFill>
                        </a:rPr>
                        <a:t>답변 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내용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회원아이디</a:t>
                      </a:r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(FK), </a:t>
                      </a:r>
                      <a:r>
                        <a:rPr lang="ko-KR" alt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게시글번호</a:t>
                      </a:r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(FK), </a:t>
                      </a:r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순서</a:t>
                      </a:r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임의추가</a:t>
                      </a:r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), </a:t>
                      </a:r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채택여부</a:t>
                      </a:r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임의추가</a:t>
                      </a:r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)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6187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B854347-505D-A236-C756-DD272D5FC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210730"/>
              </p:ext>
            </p:extLst>
          </p:nvPr>
        </p:nvGraphicFramePr>
        <p:xfrm>
          <a:off x="1782143" y="3806339"/>
          <a:ext cx="15028513" cy="2855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416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2909711">
                  <a:extLst>
                    <a:ext uri="{9D8B030D-6E8A-4147-A177-3AD203B41FA5}">
                      <a16:colId xmlns:a16="http://schemas.microsoft.com/office/drawing/2014/main" val="2336457314"/>
                    </a:ext>
                  </a:extLst>
                </a:gridCol>
                <a:gridCol w="3757126">
                  <a:extLst>
                    <a:ext uri="{9D8B030D-6E8A-4147-A177-3AD203B41FA5}">
                      <a16:colId xmlns:a16="http://schemas.microsoft.com/office/drawing/2014/main" val="2888573643"/>
                    </a:ext>
                  </a:extLst>
                </a:gridCol>
                <a:gridCol w="3757130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  <a:gridCol w="3757130">
                  <a:extLst>
                    <a:ext uri="{9D8B030D-6E8A-4147-A177-3AD203B41FA5}">
                      <a16:colId xmlns:a16="http://schemas.microsoft.com/office/drawing/2014/main" val="3866682338"/>
                    </a:ext>
                  </a:extLst>
                </a:gridCol>
              </a:tblGrid>
              <a:tr h="63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관련된 개체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설명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글을 작성</a:t>
                      </a:r>
                      <a:endParaRPr lang="en-US" altLang="ko-KR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회원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선택</a:t>
                      </a:r>
                      <a:r>
                        <a:rPr lang="en-US" altLang="ko-KR" b="1" dirty="0"/>
                        <a:t>), </a:t>
                      </a:r>
                      <a:r>
                        <a:rPr lang="ko-KR" altLang="en-US" b="1" dirty="0"/>
                        <a:t>게시글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필수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618782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답변을 작성</a:t>
                      </a:r>
                      <a:endParaRPr lang="en-US" altLang="ko-K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N : M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답변 번호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856167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GPT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답변을 생성</a:t>
                      </a:r>
                      <a:endParaRPr lang="en-US" altLang="ko-K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GPT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 1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698605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첨부파일을 첨부한다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829782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퀘스트를 생성한다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퀘스트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13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535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1057895" y="485444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논리적 설계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D802D00-D232-7AD7-5AA6-F19DEF093395}"/>
              </a:ext>
            </a:extLst>
          </p:cNvPr>
          <p:cNvGrpSpPr/>
          <p:nvPr/>
        </p:nvGrpSpPr>
        <p:grpSpPr>
          <a:xfrm>
            <a:off x="1122512" y="1905307"/>
            <a:ext cx="16487250" cy="7783128"/>
            <a:chOff x="0" y="0"/>
            <a:chExt cx="5999157" cy="69550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4FE7208-7B20-23F6-6066-0E0556B7B216}"/>
                </a:ext>
              </a:extLst>
            </p:cNvPr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47">
            <a:extLst>
              <a:ext uri="{FF2B5EF4-FFF2-40B4-BE49-F238E27FC236}">
                <a16:creationId xmlns:a16="http://schemas.microsoft.com/office/drawing/2014/main" id="{25CF09C2-248C-49D7-0561-02D3B100D86F}"/>
              </a:ext>
            </a:extLst>
          </p:cNvPr>
          <p:cNvSpPr txBox="1"/>
          <p:nvPr/>
        </p:nvSpPr>
        <p:spPr>
          <a:xfrm>
            <a:off x="1295400" y="2055222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논리적 설계 규칙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DD3A2-845F-5779-8650-55DDDA6B9CCF}"/>
              </a:ext>
            </a:extLst>
          </p:cNvPr>
          <p:cNvSpPr txBox="1"/>
          <p:nvPr/>
        </p:nvSpPr>
        <p:spPr>
          <a:xfrm>
            <a:off x="1706708" y="3098704"/>
            <a:ext cx="1120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규칙 </a:t>
            </a:r>
            <a:r>
              <a:rPr lang="en-US" altLang="ko-KR" sz="3200" b="1" dirty="0"/>
              <a:t>2.  </a:t>
            </a:r>
            <a:r>
              <a:rPr lang="ko-KR" altLang="en-US" sz="3200" b="1" dirty="0"/>
              <a:t>일대다 관계는 외래키로 표현</a:t>
            </a:r>
            <a:endParaRPr lang="en-US" altLang="ko-KR" sz="3200" b="1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443202D-E9E2-4EDD-7F7B-C8B5316DA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87860"/>
              </p:ext>
            </p:extLst>
          </p:nvPr>
        </p:nvGraphicFramePr>
        <p:xfrm>
          <a:off x="1782143" y="6939553"/>
          <a:ext cx="14995732" cy="1965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703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1520687">
                  <a:extLst>
                    <a:ext uri="{9D8B030D-6E8A-4147-A177-3AD203B41FA5}">
                      <a16:colId xmlns:a16="http://schemas.microsoft.com/office/drawing/2014/main" val="325053925"/>
                    </a:ext>
                  </a:extLst>
                </a:gridCol>
                <a:gridCol w="12497342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</a:tblGrid>
              <a:tr h="593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개체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릴레이션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257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endParaRPr lang="en-US" altLang="ko-KR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게시글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게시글번호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제목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내용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작성날짜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조회수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보상내공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회원아이디</a:t>
                      </a:r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(FK)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6187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</a:t>
                      </a:r>
                      <a:endParaRPr lang="en-US" altLang="ko-KR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첨부파일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2400" b="1" u="sng" dirty="0">
                          <a:solidFill>
                            <a:srgbClr val="FF0000"/>
                          </a:solidFill>
                        </a:rPr>
                        <a:t>파일번호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저장파일이름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원본파일이름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파일경로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파일확장자명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게시글번호</a:t>
                      </a:r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(FK)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55286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퀘스트</a:t>
                      </a:r>
                      <a:endParaRPr lang="en-US" altLang="ko-KR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퀘스트번호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날짜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여부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여부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여부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회원아이디</a:t>
                      </a:r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(FK)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83194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FA7166A-8BC2-0F81-AB39-5669BA4C4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388252"/>
              </p:ext>
            </p:extLst>
          </p:nvPr>
        </p:nvGraphicFramePr>
        <p:xfrm>
          <a:off x="1782143" y="3787656"/>
          <a:ext cx="15028513" cy="2410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416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2909711">
                  <a:extLst>
                    <a:ext uri="{9D8B030D-6E8A-4147-A177-3AD203B41FA5}">
                      <a16:colId xmlns:a16="http://schemas.microsoft.com/office/drawing/2014/main" val="2336457314"/>
                    </a:ext>
                  </a:extLst>
                </a:gridCol>
                <a:gridCol w="3757126">
                  <a:extLst>
                    <a:ext uri="{9D8B030D-6E8A-4147-A177-3AD203B41FA5}">
                      <a16:colId xmlns:a16="http://schemas.microsoft.com/office/drawing/2014/main" val="2888573643"/>
                    </a:ext>
                  </a:extLst>
                </a:gridCol>
                <a:gridCol w="3757130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  <a:gridCol w="3757130">
                  <a:extLst>
                    <a:ext uri="{9D8B030D-6E8A-4147-A177-3AD203B41FA5}">
                      <a16:colId xmlns:a16="http://schemas.microsoft.com/office/drawing/2014/main" val="3866682338"/>
                    </a:ext>
                  </a:extLst>
                </a:gridCol>
              </a:tblGrid>
              <a:tr h="63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관련된 개체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설명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글을 작성</a:t>
                      </a:r>
                      <a:endParaRPr lang="en-US" altLang="ko-KR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/>
                        <a:t>회원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선택</a:t>
                      </a:r>
                      <a:r>
                        <a:rPr lang="en-US" altLang="ko-KR" b="1" dirty="0"/>
                        <a:t>), </a:t>
                      </a:r>
                      <a:r>
                        <a:rPr lang="ko-KR" altLang="en-US" b="1" dirty="0"/>
                        <a:t>게시글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필수</a:t>
                      </a:r>
                      <a:r>
                        <a:rPr lang="en-US" altLang="ko-KR" b="1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618782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GPT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답변을 생성</a:t>
                      </a:r>
                      <a:endParaRPr lang="en-US" altLang="ko-K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GPT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 1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698605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첨부파일을 첨부한다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29782"/>
                  </a:ext>
                </a:extLst>
              </a:tr>
              <a:tr h="44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퀘스트를 생성한다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퀘스트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N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135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65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1057895" y="485444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논리적 설계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D802D00-D232-7AD7-5AA6-F19DEF093395}"/>
              </a:ext>
            </a:extLst>
          </p:cNvPr>
          <p:cNvGrpSpPr/>
          <p:nvPr/>
        </p:nvGrpSpPr>
        <p:grpSpPr>
          <a:xfrm>
            <a:off x="1122512" y="1905307"/>
            <a:ext cx="16487250" cy="7783128"/>
            <a:chOff x="0" y="0"/>
            <a:chExt cx="5999157" cy="69550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4FE7208-7B20-23F6-6066-0E0556B7B216}"/>
                </a:ext>
              </a:extLst>
            </p:cNvPr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47">
            <a:extLst>
              <a:ext uri="{FF2B5EF4-FFF2-40B4-BE49-F238E27FC236}">
                <a16:creationId xmlns:a16="http://schemas.microsoft.com/office/drawing/2014/main" id="{25CF09C2-248C-49D7-0561-02D3B100D86F}"/>
              </a:ext>
            </a:extLst>
          </p:cNvPr>
          <p:cNvSpPr txBox="1"/>
          <p:nvPr/>
        </p:nvSpPr>
        <p:spPr>
          <a:xfrm>
            <a:off x="1295400" y="2055222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논리적 설계 규칙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DD3A2-845F-5779-8650-55DDDA6B9CCF}"/>
              </a:ext>
            </a:extLst>
          </p:cNvPr>
          <p:cNvSpPr txBox="1"/>
          <p:nvPr/>
        </p:nvSpPr>
        <p:spPr>
          <a:xfrm>
            <a:off x="1706708" y="3098704"/>
            <a:ext cx="1120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규칙 </a:t>
            </a:r>
            <a:r>
              <a:rPr lang="en-US" altLang="ko-KR" sz="3200" b="1" dirty="0"/>
              <a:t>3.  </a:t>
            </a:r>
            <a:r>
              <a:rPr lang="ko-KR" altLang="en-US" sz="3200" b="1" dirty="0"/>
              <a:t>일대일 관계는 외래키로 표현</a:t>
            </a:r>
            <a:endParaRPr lang="en-US" altLang="ko-KR" sz="32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CC0B512-972C-2DC8-893F-43DEB116A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872724"/>
              </p:ext>
            </p:extLst>
          </p:nvPr>
        </p:nvGraphicFramePr>
        <p:xfrm>
          <a:off x="1782143" y="3831739"/>
          <a:ext cx="15028513" cy="1128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7416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2909711">
                  <a:extLst>
                    <a:ext uri="{9D8B030D-6E8A-4147-A177-3AD203B41FA5}">
                      <a16:colId xmlns:a16="http://schemas.microsoft.com/office/drawing/2014/main" val="2336457314"/>
                    </a:ext>
                  </a:extLst>
                </a:gridCol>
                <a:gridCol w="3757126">
                  <a:extLst>
                    <a:ext uri="{9D8B030D-6E8A-4147-A177-3AD203B41FA5}">
                      <a16:colId xmlns:a16="http://schemas.microsoft.com/office/drawing/2014/main" val="2888573643"/>
                    </a:ext>
                  </a:extLst>
                </a:gridCol>
                <a:gridCol w="3757130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  <a:gridCol w="3757130">
                  <a:extLst>
                    <a:ext uri="{9D8B030D-6E8A-4147-A177-3AD203B41FA5}">
                      <a16:colId xmlns:a16="http://schemas.microsoft.com/office/drawing/2014/main" val="3866682338"/>
                    </a:ext>
                  </a:extLst>
                </a:gridCol>
              </a:tblGrid>
              <a:tr h="6302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관련된 개체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설명 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4980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GPT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답변을 생성</a:t>
                      </a:r>
                      <a:endParaRPr lang="en-US" altLang="ko-KR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게시글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GPT 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 :  1</a:t>
                      </a:r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9860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443202D-E9E2-4EDD-7F7B-C8B5316DA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537330"/>
              </p:ext>
            </p:extLst>
          </p:nvPr>
        </p:nvGraphicFramePr>
        <p:xfrm>
          <a:off x="1782143" y="6939553"/>
          <a:ext cx="14995732" cy="1051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703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1520687">
                  <a:extLst>
                    <a:ext uri="{9D8B030D-6E8A-4147-A177-3AD203B41FA5}">
                      <a16:colId xmlns:a16="http://schemas.microsoft.com/office/drawing/2014/main" val="325053925"/>
                    </a:ext>
                  </a:extLst>
                </a:gridCol>
                <a:gridCol w="12497342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</a:tblGrid>
              <a:tr h="593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개체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릴레이션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257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GPT </a:t>
                      </a:r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답변</a:t>
                      </a:r>
                      <a:endParaRPr lang="en-US" altLang="ko-KR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GPT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답글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답글번호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내용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게시글번호</a:t>
                      </a:r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(FK)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61878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B66CCF3-9E76-C646-ED0D-539C7F663661}"/>
              </a:ext>
            </a:extLst>
          </p:cNvPr>
          <p:cNvSpPr txBox="1"/>
          <p:nvPr/>
        </p:nvSpPr>
        <p:spPr>
          <a:xfrm>
            <a:off x="1706708" y="5419879"/>
            <a:ext cx="1120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필수적으로 참여는 개체만 외래키를 받는다</a:t>
            </a:r>
            <a:r>
              <a:rPr lang="en-US" altLang="ko-KR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850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1057895" y="485444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논리적 설계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D802D00-D232-7AD7-5AA6-F19DEF093395}"/>
              </a:ext>
            </a:extLst>
          </p:cNvPr>
          <p:cNvGrpSpPr/>
          <p:nvPr/>
        </p:nvGrpSpPr>
        <p:grpSpPr>
          <a:xfrm>
            <a:off x="1122512" y="1905307"/>
            <a:ext cx="16487250" cy="7783128"/>
            <a:chOff x="0" y="0"/>
            <a:chExt cx="5999157" cy="69550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4FE7208-7B20-23F6-6066-0E0556B7B216}"/>
                </a:ext>
              </a:extLst>
            </p:cNvPr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47">
            <a:extLst>
              <a:ext uri="{FF2B5EF4-FFF2-40B4-BE49-F238E27FC236}">
                <a16:creationId xmlns:a16="http://schemas.microsoft.com/office/drawing/2014/main" id="{25CF09C2-248C-49D7-0561-02D3B100D86F}"/>
              </a:ext>
            </a:extLst>
          </p:cNvPr>
          <p:cNvSpPr txBox="1"/>
          <p:nvPr/>
        </p:nvSpPr>
        <p:spPr>
          <a:xfrm>
            <a:off x="1295400" y="2055222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임의 설계 </a:t>
            </a:r>
            <a:r>
              <a:rPr lang="en-US" altLang="ko-KR" sz="4800" dirty="0">
                <a:solidFill>
                  <a:srgbClr val="003BB0"/>
                </a:solidFill>
                <a:ea typeface="Arita Dotum Bold"/>
              </a:rPr>
              <a:t>- </a:t>
            </a: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퀘스트</a:t>
            </a:r>
            <a:endParaRPr lang="en-US" altLang="ko-KR" sz="4800" dirty="0">
              <a:solidFill>
                <a:srgbClr val="003BB0"/>
              </a:solidFill>
              <a:ea typeface="Arita Dotum Bold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98E5651-E206-A8D6-52B5-B5837CD27301}"/>
              </a:ext>
            </a:extLst>
          </p:cNvPr>
          <p:cNvGraphicFramePr>
            <a:graphicFrameLocks noGrp="1"/>
          </p:cNvGraphicFramePr>
          <p:nvPr/>
        </p:nvGraphicFramePr>
        <p:xfrm>
          <a:off x="1921154" y="3242321"/>
          <a:ext cx="14995732" cy="1051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7703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1520687">
                  <a:extLst>
                    <a:ext uri="{9D8B030D-6E8A-4147-A177-3AD203B41FA5}">
                      <a16:colId xmlns:a16="http://schemas.microsoft.com/office/drawing/2014/main" val="325053925"/>
                    </a:ext>
                  </a:extLst>
                </a:gridCol>
                <a:gridCol w="12497342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</a:tblGrid>
              <a:tr h="593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개체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릴레이션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퀘스트</a:t>
                      </a:r>
                      <a:endParaRPr lang="en-US" altLang="ko-KR" sz="20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2400" b="1" dirty="0" err="1">
                          <a:solidFill>
                            <a:srgbClr val="FF0000"/>
                          </a:solidFill>
                        </a:rPr>
                        <a:t>퀘스트번호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날짜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여부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여부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퀘스트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ko-KR" altLang="en-US" sz="2400" b="1" dirty="0">
                          <a:solidFill>
                            <a:srgbClr val="FF0000"/>
                          </a:solidFill>
                        </a:rPr>
                        <a:t>여부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회원아이디</a:t>
                      </a:r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(FK)</a:t>
                      </a:r>
                      <a:r>
                        <a:rPr lang="en-US" altLang="ko-KR" sz="24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83194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49300DF-61FB-CD8E-AA75-75E3D7BEB91F}"/>
              </a:ext>
            </a:extLst>
          </p:cNvPr>
          <p:cNvSpPr txBox="1"/>
          <p:nvPr/>
        </p:nvSpPr>
        <p:spPr>
          <a:xfrm>
            <a:off x="1921154" y="4656591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highlight>
                  <a:srgbClr val="FFFF00"/>
                </a:highlight>
              </a:rPr>
              <a:t>정석</a:t>
            </a:r>
            <a:r>
              <a:rPr lang="ko-KR" altLang="en-US" sz="2800" b="1" dirty="0"/>
              <a:t>은 퀘스트 리스트와 완료 목록을 분리해야 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2874D92-6A91-35AB-09C1-028E29DF9C8C}"/>
              </a:ext>
            </a:extLst>
          </p:cNvPr>
          <p:cNvCxnSpPr>
            <a:cxnSpLocks/>
          </p:cNvCxnSpPr>
          <p:nvPr/>
        </p:nvCxnSpPr>
        <p:spPr>
          <a:xfrm>
            <a:off x="2209800" y="5143500"/>
            <a:ext cx="609600" cy="337995"/>
          </a:xfrm>
          <a:prstGeom prst="bentConnector3">
            <a:avLst>
              <a:gd name="adj1" fmla="val -163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A55F5B2-0B93-1C89-4B8D-AA0066B631B8}"/>
              </a:ext>
            </a:extLst>
          </p:cNvPr>
          <p:cNvSpPr txBox="1"/>
          <p:nvPr/>
        </p:nvSpPr>
        <p:spPr>
          <a:xfrm>
            <a:off x="2971800" y="5312497"/>
            <a:ext cx="1419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해당 프로젝트는 퀘스트의 수가 적기때문에 간소화하여 효율적으로 퀘스트를 관리 및 출력 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2055C46-084C-D6FA-D056-043DB69B5318}"/>
              </a:ext>
            </a:extLst>
          </p:cNvPr>
          <p:cNvCxnSpPr>
            <a:cxnSpLocks/>
          </p:cNvCxnSpPr>
          <p:nvPr/>
        </p:nvCxnSpPr>
        <p:spPr>
          <a:xfrm>
            <a:off x="2222726" y="5822209"/>
            <a:ext cx="609600" cy="337995"/>
          </a:xfrm>
          <a:prstGeom prst="bentConnector3">
            <a:avLst>
              <a:gd name="adj1" fmla="val -163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53A8711-2816-EFDC-A98D-2E53207E4FDD}"/>
              </a:ext>
            </a:extLst>
          </p:cNvPr>
          <p:cNvSpPr txBox="1"/>
          <p:nvPr/>
        </p:nvSpPr>
        <p:spPr>
          <a:xfrm>
            <a:off x="2984075" y="5898594"/>
            <a:ext cx="14193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물론 프로젝트 확장 시 분리를 해야 하지만 현재의 효율성을 고려하였다</a:t>
            </a:r>
            <a:r>
              <a:rPr lang="en-US" altLang="ko-KR" sz="2800" b="1" dirty="0"/>
              <a:t>.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55767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45245" cy="1906519"/>
            <a:chOff x="0" y="0"/>
            <a:chExt cx="5999270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270" cy="695503"/>
            </a:xfrm>
            <a:custGeom>
              <a:avLst/>
              <a:gdLst/>
              <a:ahLst/>
              <a:cxnLst/>
              <a:rect l="l" t="t" r="r" b="b"/>
              <a:pathLst>
                <a:path w="5999270" h="695503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25957" y="2915205"/>
            <a:ext cx="7724783" cy="5768744"/>
            <a:chOff x="0" y="0"/>
            <a:chExt cx="2818022" cy="2104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8022" cy="2104453"/>
            </a:xfrm>
            <a:custGeom>
              <a:avLst/>
              <a:gdLst/>
              <a:ahLst/>
              <a:cxnLst/>
              <a:rect l="l" t="t" r="r" b="b"/>
              <a:pathLst>
                <a:path w="2818022" h="2104453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76466" y="2915205"/>
            <a:ext cx="8358265" cy="5768744"/>
            <a:chOff x="0" y="0"/>
            <a:chExt cx="3049118" cy="2104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9118" cy="2104453"/>
            </a:xfrm>
            <a:custGeom>
              <a:avLst/>
              <a:gdLst/>
              <a:ahLst/>
              <a:cxnLst/>
              <a:rect l="l" t="t" r="r" b="b"/>
              <a:pathLst>
                <a:path w="3049118" h="2104453">
                  <a:moveTo>
                    <a:pt x="0" y="0"/>
                  </a:moveTo>
                  <a:lnTo>
                    <a:pt x="3049118" y="0"/>
                  </a:lnTo>
                  <a:lnTo>
                    <a:pt x="3049118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0231960" y="3545972"/>
            <a:ext cx="5778474" cy="4507210"/>
          </a:xfrm>
          <a:custGeom>
            <a:avLst/>
            <a:gdLst/>
            <a:ahLst/>
            <a:cxnLst/>
            <a:rect l="l" t="t" r="r" b="b"/>
            <a:pathLst>
              <a:path w="5778474" h="4507210">
                <a:moveTo>
                  <a:pt x="0" y="0"/>
                </a:moveTo>
                <a:lnTo>
                  <a:pt x="5778474" y="0"/>
                </a:lnTo>
                <a:lnTo>
                  <a:pt x="5778474" y="4507210"/>
                </a:lnTo>
                <a:lnTo>
                  <a:pt x="0" y="4507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 rot="-203414">
            <a:off x="16137868" y="4585735"/>
            <a:ext cx="417336" cy="598331"/>
          </a:xfrm>
          <a:custGeom>
            <a:avLst/>
            <a:gdLst/>
            <a:ahLst/>
            <a:cxnLst/>
            <a:rect l="l" t="t" r="r" b="b"/>
            <a:pathLst>
              <a:path w="417336" h="598331">
                <a:moveTo>
                  <a:pt x="0" y="0"/>
                </a:moveTo>
                <a:lnTo>
                  <a:pt x="417336" y="0"/>
                </a:lnTo>
                <a:lnTo>
                  <a:pt x="417336" y="598330"/>
                </a:lnTo>
                <a:lnTo>
                  <a:pt x="0" y="598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908900" y="3235000"/>
            <a:ext cx="121908" cy="121908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5579" y="7995212"/>
            <a:ext cx="121908" cy="121908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343782" y="915172"/>
            <a:ext cx="116004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공주대 지식인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276562" y="-156776"/>
            <a:ext cx="6732164" cy="1627960"/>
          </a:xfrm>
          <a:custGeom>
            <a:avLst/>
            <a:gdLst/>
            <a:ahLst/>
            <a:cxnLst/>
            <a:rect l="l" t="t" r="r" b="b"/>
            <a:pathLst>
              <a:path w="6732164" h="1627960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643418" y="4146378"/>
            <a:ext cx="6723635" cy="3306397"/>
            <a:chOff x="0" y="-47625"/>
            <a:chExt cx="8964847" cy="440852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3610546"/>
              <a:ext cx="896484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퀘스트와 랭킹을 활용한 경쟁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781460"/>
              <a:ext cx="896484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Open AI</a:t>
              </a: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를 활용한 자동 문답 생성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96484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공주인들만의 질</a:t>
              </a:r>
              <a:r>
                <a:rPr lang="en-US" altLang="ko-KR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.</a:t>
              </a: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문답 커뮤니티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24" name="Freeform 24"/>
          <p:cNvSpPr/>
          <p:nvPr/>
        </p:nvSpPr>
        <p:spPr>
          <a:xfrm rot="-203414">
            <a:off x="11489227" y="4583034"/>
            <a:ext cx="321948" cy="461574"/>
          </a:xfrm>
          <a:custGeom>
            <a:avLst/>
            <a:gdLst/>
            <a:ahLst/>
            <a:cxnLst/>
            <a:rect l="l" t="t" r="r" b="b"/>
            <a:pathLst>
              <a:path w="321948" h="461574">
                <a:moveTo>
                  <a:pt x="0" y="0"/>
                </a:moveTo>
                <a:lnTo>
                  <a:pt x="321948" y="0"/>
                </a:lnTo>
                <a:lnTo>
                  <a:pt x="321948" y="461575"/>
                </a:lnTo>
                <a:lnTo>
                  <a:pt x="0" y="461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 rot="-278358">
            <a:off x="13186236" y="8430575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1057895" y="485444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논리적 설계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D802D00-D232-7AD7-5AA6-F19DEF093395}"/>
              </a:ext>
            </a:extLst>
          </p:cNvPr>
          <p:cNvGrpSpPr/>
          <p:nvPr/>
        </p:nvGrpSpPr>
        <p:grpSpPr>
          <a:xfrm>
            <a:off x="1122512" y="1905307"/>
            <a:ext cx="16487250" cy="7783128"/>
            <a:chOff x="0" y="0"/>
            <a:chExt cx="5999157" cy="69550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4FE7208-7B20-23F6-6066-0E0556B7B216}"/>
                </a:ext>
              </a:extLst>
            </p:cNvPr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47">
            <a:extLst>
              <a:ext uri="{FF2B5EF4-FFF2-40B4-BE49-F238E27FC236}">
                <a16:creationId xmlns:a16="http://schemas.microsoft.com/office/drawing/2014/main" id="{25CF09C2-248C-49D7-0561-02D3B100D86F}"/>
              </a:ext>
            </a:extLst>
          </p:cNvPr>
          <p:cNvSpPr txBox="1"/>
          <p:nvPr/>
        </p:nvSpPr>
        <p:spPr>
          <a:xfrm>
            <a:off x="1295400" y="2055222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무결성 제약 조건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50B3BDFA-C05C-5645-F0A6-ABD0579D5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485267"/>
              </p:ext>
            </p:extLst>
          </p:nvPr>
        </p:nvGraphicFramePr>
        <p:xfrm>
          <a:off x="2224572" y="3401711"/>
          <a:ext cx="13838856" cy="3306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446">
                  <a:extLst>
                    <a:ext uri="{9D8B030D-6E8A-4147-A177-3AD203B41FA5}">
                      <a16:colId xmlns:a16="http://schemas.microsoft.com/office/drawing/2014/main" val="359458355"/>
                    </a:ext>
                  </a:extLst>
                </a:gridCol>
                <a:gridCol w="8698382">
                  <a:extLst>
                    <a:ext uri="{9D8B030D-6E8A-4147-A177-3AD203B41FA5}">
                      <a16:colId xmlns:a16="http://schemas.microsoft.com/office/drawing/2014/main" val="233645731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888573643"/>
                    </a:ext>
                  </a:extLst>
                </a:gridCol>
                <a:gridCol w="2118828">
                  <a:extLst>
                    <a:ext uri="{9D8B030D-6E8A-4147-A177-3AD203B41FA5}">
                      <a16:colId xmlns:a16="http://schemas.microsoft.com/office/drawing/2014/main" val="876770240"/>
                    </a:ext>
                  </a:extLst>
                </a:gridCol>
              </a:tblGrid>
              <a:tr h="12860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No.</a:t>
                      </a:r>
                      <a:endParaRPr lang="ko-KR" altLang="en-US" sz="2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제약 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제약 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관계 릴레이션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008831"/>
                  </a:ext>
                </a:extLst>
              </a:tr>
              <a:tr h="673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회원의 전화번호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닉네임은 중복 값을 가질 수 없다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698605"/>
                  </a:ext>
                </a:extLst>
              </a:tr>
              <a:tr h="673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첨부파일의 저장 이름은 중복 값을 가질 수 없다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첨부파일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336177"/>
                  </a:ext>
                </a:extLst>
              </a:tr>
              <a:tr h="6733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값에 대해서는 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허용하지 않는다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</a:t>
                      </a:r>
                      <a:r>
                        <a:rPr lang="ko-KR" alt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모두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4456"/>
                  </a:ext>
                </a:extLst>
              </a:tr>
            </a:tbl>
          </a:graphicData>
        </a:graphic>
      </p:graphicFrame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5048AD5-9B79-EB4D-C4B7-431C1C7C54C3}"/>
              </a:ext>
            </a:extLst>
          </p:cNvPr>
          <p:cNvCxnSpPr>
            <a:cxnSpLocks/>
          </p:cNvCxnSpPr>
          <p:nvPr/>
        </p:nvCxnSpPr>
        <p:spPr>
          <a:xfrm>
            <a:off x="2689018" y="7428579"/>
            <a:ext cx="609600" cy="337995"/>
          </a:xfrm>
          <a:prstGeom prst="bentConnector3">
            <a:avLst>
              <a:gd name="adj1" fmla="val -163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22C8EC1-1F09-9BC2-24FA-B99AD18A175F}"/>
              </a:ext>
            </a:extLst>
          </p:cNvPr>
          <p:cNvSpPr txBox="1"/>
          <p:nvPr/>
        </p:nvSpPr>
        <p:spPr>
          <a:xfrm>
            <a:off x="3451018" y="7597576"/>
            <a:ext cx="14193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프로그래밍시 쿼리 작성의 간소화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프로그래밍 오류 최소화</a:t>
            </a:r>
            <a:r>
              <a:rPr lang="en-US" altLang="ko-KR" sz="2000" b="1" dirty="0"/>
              <a:t>, JPA</a:t>
            </a:r>
            <a:r>
              <a:rPr lang="ko-KR" altLang="en-US" sz="2000" b="1" dirty="0"/>
              <a:t>에서 항상 값을 지정해서 쓰기 때문이다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9957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101212E0-7B0F-2591-2F11-40ED1143D1B1}"/>
              </a:ext>
            </a:extLst>
          </p:cNvPr>
          <p:cNvSpPr txBox="1"/>
          <p:nvPr/>
        </p:nvSpPr>
        <p:spPr>
          <a:xfrm>
            <a:off x="1348364" y="865760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기능 설계 </a:t>
            </a:r>
            <a:r>
              <a:rPr lang="en-US" altLang="ko-KR" sz="4800" dirty="0">
                <a:solidFill>
                  <a:srgbClr val="003BB0"/>
                </a:solidFill>
                <a:ea typeface="Arita Dotum Bold"/>
              </a:rPr>
              <a:t>–</a:t>
            </a: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 물리적 설계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A3BF575-D5D7-DB94-699A-76022283C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07053"/>
              </p:ext>
            </p:extLst>
          </p:nvPr>
        </p:nvGraphicFramePr>
        <p:xfrm>
          <a:off x="1348364" y="2428596"/>
          <a:ext cx="13716003" cy="5573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429">
                  <a:extLst>
                    <a:ext uri="{9D8B030D-6E8A-4147-A177-3AD203B41FA5}">
                      <a16:colId xmlns:a16="http://schemas.microsoft.com/office/drawing/2014/main" val="1479148998"/>
                    </a:ext>
                  </a:extLst>
                </a:gridCol>
                <a:gridCol w="3093007">
                  <a:extLst>
                    <a:ext uri="{9D8B030D-6E8A-4147-A177-3AD203B41FA5}">
                      <a16:colId xmlns:a16="http://schemas.microsoft.com/office/drawing/2014/main" val="359849103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2472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189939223"/>
                    </a:ext>
                  </a:extLst>
                </a:gridCol>
                <a:gridCol w="1087109">
                  <a:extLst>
                    <a:ext uri="{9D8B030D-6E8A-4147-A177-3AD203B41FA5}">
                      <a16:colId xmlns:a16="http://schemas.microsoft.com/office/drawing/2014/main" val="4157094832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1317615746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95918372"/>
                    </a:ext>
                  </a:extLst>
                </a:gridCol>
              </a:tblGrid>
              <a:tr h="75023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063073"/>
                  </a:ext>
                </a:extLst>
              </a:tr>
              <a:tr h="643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칼럼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기본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83858"/>
                  </a:ext>
                </a:extLst>
              </a:tr>
              <a:tr h="696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</a:rPr>
                        <a:t>회원아이디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Member_id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9202"/>
                  </a:ext>
                </a:extLst>
              </a:tr>
              <a:tr h="696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비밀번호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Member_pw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73657"/>
                  </a:ext>
                </a:extLst>
              </a:tr>
              <a:tr h="696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Member_tel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UNIQUE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25702"/>
                  </a:ext>
                </a:extLst>
              </a:tr>
              <a:tr h="696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Member_name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UNIQUE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221234"/>
                  </a:ext>
                </a:extLst>
              </a:tr>
              <a:tr h="696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</a:rPr>
                        <a:t>보유내공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Member_Using_token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249841"/>
                  </a:ext>
                </a:extLst>
              </a:tr>
              <a:tr h="696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</a:rPr>
                        <a:t>등급내공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Member_Total_token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089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287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101212E0-7B0F-2591-2F11-40ED1143D1B1}"/>
              </a:ext>
            </a:extLst>
          </p:cNvPr>
          <p:cNvSpPr txBox="1"/>
          <p:nvPr/>
        </p:nvSpPr>
        <p:spPr>
          <a:xfrm>
            <a:off x="1348364" y="865760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기능 설계 </a:t>
            </a:r>
            <a:r>
              <a:rPr lang="en-US" altLang="ko-KR" sz="4800" dirty="0">
                <a:solidFill>
                  <a:srgbClr val="003BB0"/>
                </a:solidFill>
                <a:ea typeface="Arita Dotum Bold"/>
              </a:rPr>
              <a:t>–</a:t>
            </a: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 물리적 설계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A3BF575-D5D7-DB94-699A-76022283C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04528"/>
              </p:ext>
            </p:extLst>
          </p:nvPr>
        </p:nvGraphicFramePr>
        <p:xfrm>
          <a:off x="1348364" y="2428596"/>
          <a:ext cx="13716003" cy="529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429">
                  <a:extLst>
                    <a:ext uri="{9D8B030D-6E8A-4147-A177-3AD203B41FA5}">
                      <a16:colId xmlns:a16="http://schemas.microsoft.com/office/drawing/2014/main" val="1479148998"/>
                    </a:ext>
                  </a:extLst>
                </a:gridCol>
                <a:gridCol w="2407207">
                  <a:extLst>
                    <a:ext uri="{9D8B030D-6E8A-4147-A177-3AD203B41FA5}">
                      <a16:colId xmlns:a16="http://schemas.microsoft.com/office/drawing/2014/main" val="3598491038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324723"/>
                    </a:ext>
                  </a:extLst>
                </a:gridCol>
                <a:gridCol w="1261280">
                  <a:extLst>
                    <a:ext uri="{9D8B030D-6E8A-4147-A177-3AD203B41FA5}">
                      <a16:colId xmlns:a16="http://schemas.microsoft.com/office/drawing/2014/main" val="4189939223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157094832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1317615746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95918372"/>
                    </a:ext>
                  </a:extLst>
                </a:gridCol>
              </a:tblGrid>
              <a:tr h="750230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게시판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063073"/>
                  </a:ext>
                </a:extLst>
              </a:tr>
              <a:tr h="6430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칼럼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기본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83858"/>
                  </a:ext>
                </a:extLst>
              </a:tr>
              <a:tr h="5495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게시판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Board_id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9202"/>
                  </a:ext>
                </a:extLst>
              </a:tr>
              <a:tr h="5495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</a:rPr>
                        <a:t>회원아이디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Member_id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1770"/>
                  </a:ext>
                </a:extLst>
              </a:tr>
              <a:tr h="5495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Board_title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73657"/>
                  </a:ext>
                </a:extLst>
              </a:tr>
              <a:tr h="5495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Board_content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25702"/>
                  </a:ext>
                </a:extLst>
              </a:tr>
              <a:tr h="5495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Board_view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221234"/>
                  </a:ext>
                </a:extLst>
              </a:tr>
              <a:tr h="5495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Board_update_Time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TIMESTAMP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249841"/>
                  </a:ext>
                </a:extLst>
              </a:tr>
              <a:tr h="5495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</a:rPr>
                        <a:t>보상내공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Board_reward_Token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089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724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101212E0-7B0F-2591-2F11-40ED1143D1B1}"/>
              </a:ext>
            </a:extLst>
          </p:cNvPr>
          <p:cNvSpPr txBox="1"/>
          <p:nvPr/>
        </p:nvSpPr>
        <p:spPr>
          <a:xfrm>
            <a:off x="1348364" y="865760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기능 설계 </a:t>
            </a:r>
            <a:r>
              <a:rPr lang="en-US" altLang="ko-KR" sz="4800" dirty="0">
                <a:solidFill>
                  <a:srgbClr val="003BB0"/>
                </a:solidFill>
                <a:ea typeface="Arita Dotum Bold"/>
              </a:rPr>
              <a:t>–</a:t>
            </a: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 물리적 설계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A3BF575-D5D7-DB94-699A-76022283C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491877"/>
              </p:ext>
            </p:extLst>
          </p:nvPr>
        </p:nvGraphicFramePr>
        <p:xfrm>
          <a:off x="1348364" y="2428596"/>
          <a:ext cx="13716003" cy="5306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429">
                  <a:extLst>
                    <a:ext uri="{9D8B030D-6E8A-4147-A177-3AD203B41FA5}">
                      <a16:colId xmlns:a16="http://schemas.microsoft.com/office/drawing/2014/main" val="1479148998"/>
                    </a:ext>
                  </a:extLst>
                </a:gridCol>
                <a:gridCol w="3245407">
                  <a:extLst>
                    <a:ext uri="{9D8B030D-6E8A-4147-A177-3AD203B41FA5}">
                      <a16:colId xmlns:a16="http://schemas.microsoft.com/office/drawing/2014/main" val="359849103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2472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89939223"/>
                    </a:ext>
                  </a:extLst>
                </a:gridCol>
                <a:gridCol w="1315709">
                  <a:extLst>
                    <a:ext uri="{9D8B030D-6E8A-4147-A177-3AD203B41FA5}">
                      <a16:colId xmlns:a16="http://schemas.microsoft.com/office/drawing/2014/main" val="4157094832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1317615746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95918372"/>
                    </a:ext>
                  </a:extLst>
                </a:gridCol>
              </a:tblGrid>
              <a:tr h="838471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063073"/>
                  </a:ext>
                </a:extLst>
              </a:tr>
              <a:tr h="7834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칼럼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기본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83858"/>
                  </a:ext>
                </a:extLst>
              </a:tr>
              <a:tr h="61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답변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Answer_id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9202"/>
                  </a:ext>
                </a:extLst>
              </a:tr>
              <a:tr h="61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회원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Member_id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1770"/>
                  </a:ext>
                </a:extLst>
              </a:tr>
              <a:tr h="61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게시글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Board_id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73657"/>
                  </a:ext>
                </a:extLst>
              </a:tr>
              <a:tr h="61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Answer_content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VARCHAR(1000)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25702"/>
                  </a:ext>
                </a:extLst>
              </a:tr>
              <a:tr h="61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순서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Answer_sequence</a:t>
                      </a:r>
                      <a:endParaRPr lang="en-US" altLang="ko-KR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221234"/>
                  </a:ext>
                </a:extLst>
              </a:tr>
              <a:tr h="6141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채택여부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Answer_isCheckedSolusion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ENUM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OFF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249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831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101212E0-7B0F-2591-2F11-40ED1143D1B1}"/>
              </a:ext>
            </a:extLst>
          </p:cNvPr>
          <p:cNvSpPr txBox="1"/>
          <p:nvPr/>
        </p:nvSpPr>
        <p:spPr>
          <a:xfrm>
            <a:off x="1348364" y="865760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기능 설계 </a:t>
            </a:r>
            <a:r>
              <a:rPr lang="en-US" altLang="ko-KR" sz="4800" dirty="0">
                <a:solidFill>
                  <a:srgbClr val="003BB0"/>
                </a:solidFill>
                <a:ea typeface="Arita Dotum Bold"/>
              </a:rPr>
              <a:t>–</a:t>
            </a: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 물리적 설계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A3BF575-D5D7-DB94-699A-76022283C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919701"/>
              </p:ext>
            </p:extLst>
          </p:nvPr>
        </p:nvGraphicFramePr>
        <p:xfrm>
          <a:off x="1295400" y="2428596"/>
          <a:ext cx="13768967" cy="5686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393">
                  <a:extLst>
                    <a:ext uri="{9D8B030D-6E8A-4147-A177-3AD203B41FA5}">
                      <a16:colId xmlns:a16="http://schemas.microsoft.com/office/drawing/2014/main" val="1479148998"/>
                    </a:ext>
                  </a:extLst>
                </a:gridCol>
                <a:gridCol w="3245407">
                  <a:extLst>
                    <a:ext uri="{9D8B030D-6E8A-4147-A177-3AD203B41FA5}">
                      <a16:colId xmlns:a16="http://schemas.microsoft.com/office/drawing/2014/main" val="359849103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2472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89939223"/>
                    </a:ext>
                  </a:extLst>
                </a:gridCol>
                <a:gridCol w="1315709">
                  <a:extLst>
                    <a:ext uri="{9D8B030D-6E8A-4147-A177-3AD203B41FA5}">
                      <a16:colId xmlns:a16="http://schemas.microsoft.com/office/drawing/2014/main" val="4157094832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1317615746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95918372"/>
                    </a:ext>
                  </a:extLst>
                </a:gridCol>
              </a:tblGrid>
              <a:tr h="978882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첨부파일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063073"/>
                  </a:ext>
                </a:extLst>
              </a:tr>
              <a:tr h="914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칼럼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기본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83858"/>
                  </a:ext>
                </a:extLst>
              </a:tr>
              <a:tr h="632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첨부파일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Attachment_id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9202"/>
                  </a:ext>
                </a:extLst>
              </a:tr>
              <a:tr h="632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/>
                        <a:t>게시판</a:t>
                      </a:r>
                      <a:r>
                        <a:rPr lang="en-US" altLang="ko-KR" sz="2000" b="1" dirty="0"/>
                        <a:t>_ID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Board_id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655639"/>
                  </a:ext>
                </a:extLst>
              </a:tr>
              <a:tr h="632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원본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err="1"/>
                        <a:t>Attachment</a:t>
                      </a:r>
                      <a:r>
                        <a:rPr lang="en-US" altLang="ko-KR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_originFilename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1770"/>
                  </a:ext>
                </a:extLst>
              </a:tr>
              <a:tr h="632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저장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/>
                        <a:t>Attachment_storeFilename</a:t>
                      </a:r>
                      <a:endParaRPr lang="en-US" altLang="ko-KR" sz="2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UNIQUE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73657"/>
                  </a:ext>
                </a:extLst>
              </a:tr>
              <a:tr h="632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파일 경로</a:t>
                      </a:r>
                      <a:endParaRPr lang="en-US" altLang="ko-KR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/>
                        <a:t>Attachment_filePath</a:t>
                      </a:r>
                      <a:endParaRPr lang="ko-KR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25702"/>
                  </a:ext>
                </a:extLst>
              </a:tr>
              <a:tr h="632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파일 확장자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/>
                        <a:t>Attachment_fileExtansion</a:t>
                      </a:r>
                      <a:endParaRPr lang="ko-KR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VARCHAR(255)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22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49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101212E0-7B0F-2591-2F11-40ED1143D1B1}"/>
              </a:ext>
            </a:extLst>
          </p:cNvPr>
          <p:cNvSpPr txBox="1"/>
          <p:nvPr/>
        </p:nvSpPr>
        <p:spPr>
          <a:xfrm>
            <a:off x="1348364" y="865760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기능 설계 </a:t>
            </a:r>
            <a:r>
              <a:rPr lang="en-US" altLang="ko-KR" sz="4800" dirty="0">
                <a:solidFill>
                  <a:srgbClr val="003BB0"/>
                </a:solidFill>
                <a:ea typeface="Arita Dotum Bold"/>
              </a:rPr>
              <a:t>–</a:t>
            </a: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 물리적 설계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A3BF575-D5D7-DB94-699A-76022283C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440503"/>
              </p:ext>
            </p:extLst>
          </p:nvPr>
        </p:nvGraphicFramePr>
        <p:xfrm>
          <a:off x="1219200" y="2705100"/>
          <a:ext cx="13768967" cy="351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393">
                  <a:extLst>
                    <a:ext uri="{9D8B030D-6E8A-4147-A177-3AD203B41FA5}">
                      <a16:colId xmlns:a16="http://schemas.microsoft.com/office/drawing/2014/main" val="1479148998"/>
                    </a:ext>
                  </a:extLst>
                </a:gridCol>
                <a:gridCol w="3245407">
                  <a:extLst>
                    <a:ext uri="{9D8B030D-6E8A-4147-A177-3AD203B41FA5}">
                      <a16:colId xmlns:a16="http://schemas.microsoft.com/office/drawing/2014/main" val="359849103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2472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89939223"/>
                    </a:ext>
                  </a:extLst>
                </a:gridCol>
                <a:gridCol w="1315709">
                  <a:extLst>
                    <a:ext uri="{9D8B030D-6E8A-4147-A177-3AD203B41FA5}">
                      <a16:colId xmlns:a16="http://schemas.microsoft.com/office/drawing/2014/main" val="4157094832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1317615746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95918372"/>
                    </a:ext>
                  </a:extLst>
                </a:gridCol>
              </a:tblGrid>
              <a:tr h="147299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GPT </a:t>
                      </a:r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063073"/>
                  </a:ext>
                </a:extLst>
              </a:tr>
              <a:tr h="914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칼럼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기본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83858"/>
                  </a:ext>
                </a:extLst>
              </a:tr>
              <a:tr h="632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GPT</a:t>
                      </a:r>
                      <a:r>
                        <a:rPr lang="ko-KR" altLang="en-US" sz="2000" b="1" dirty="0"/>
                        <a:t>답변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err="1"/>
                        <a:t>Gpt_Answer_id</a:t>
                      </a:r>
                      <a:endParaRPr lang="ko-KR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9202"/>
                  </a:ext>
                </a:extLst>
              </a:tr>
              <a:tr h="632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/>
                        <a:t>게시판</a:t>
                      </a:r>
                      <a:r>
                        <a:rPr lang="en-US" altLang="ko-KR" sz="2000" b="1" dirty="0"/>
                        <a:t>_ID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Board_id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655639"/>
                  </a:ext>
                </a:extLst>
              </a:tr>
              <a:tr h="6321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err="1"/>
                        <a:t>Gpt_Answer_content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VARCHAR(200)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1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501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47">
            <a:extLst>
              <a:ext uri="{FF2B5EF4-FFF2-40B4-BE49-F238E27FC236}">
                <a16:creationId xmlns:a16="http://schemas.microsoft.com/office/drawing/2014/main" id="{101212E0-7B0F-2591-2F11-40ED1143D1B1}"/>
              </a:ext>
            </a:extLst>
          </p:cNvPr>
          <p:cNvSpPr txBox="1"/>
          <p:nvPr/>
        </p:nvSpPr>
        <p:spPr>
          <a:xfrm>
            <a:off x="1348364" y="865760"/>
            <a:ext cx="6043035" cy="850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기능 설계 </a:t>
            </a:r>
            <a:r>
              <a:rPr lang="en-US" altLang="ko-KR" sz="4800" dirty="0">
                <a:solidFill>
                  <a:srgbClr val="003BB0"/>
                </a:solidFill>
                <a:ea typeface="Arita Dotum Bold"/>
              </a:rPr>
              <a:t>–</a:t>
            </a:r>
            <a:r>
              <a:rPr lang="ko-KR" altLang="en-US" sz="4800" dirty="0">
                <a:solidFill>
                  <a:srgbClr val="003BB0"/>
                </a:solidFill>
                <a:ea typeface="Arita Dotum Bold"/>
              </a:rPr>
              <a:t> 물리적 설계</a:t>
            </a:r>
            <a:endParaRPr lang="en-US" sz="4800" dirty="0">
              <a:solidFill>
                <a:srgbClr val="003BB0"/>
              </a:solidFill>
              <a:ea typeface="Arita Dotum Bold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A3BF575-D5D7-DB94-699A-76022283C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263165"/>
              </p:ext>
            </p:extLst>
          </p:nvPr>
        </p:nvGraphicFramePr>
        <p:xfrm>
          <a:off x="1447800" y="2906742"/>
          <a:ext cx="13768967" cy="5145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393">
                  <a:extLst>
                    <a:ext uri="{9D8B030D-6E8A-4147-A177-3AD203B41FA5}">
                      <a16:colId xmlns:a16="http://schemas.microsoft.com/office/drawing/2014/main" val="1479148998"/>
                    </a:ext>
                  </a:extLst>
                </a:gridCol>
                <a:gridCol w="3245407">
                  <a:extLst>
                    <a:ext uri="{9D8B030D-6E8A-4147-A177-3AD203B41FA5}">
                      <a16:colId xmlns:a16="http://schemas.microsoft.com/office/drawing/2014/main" val="3598491038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2472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89939223"/>
                    </a:ext>
                  </a:extLst>
                </a:gridCol>
                <a:gridCol w="1315709">
                  <a:extLst>
                    <a:ext uri="{9D8B030D-6E8A-4147-A177-3AD203B41FA5}">
                      <a16:colId xmlns:a16="http://schemas.microsoft.com/office/drawing/2014/main" val="4157094832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1317615746"/>
                    </a:ext>
                  </a:extLst>
                </a:gridCol>
                <a:gridCol w="1959429">
                  <a:extLst>
                    <a:ext uri="{9D8B030D-6E8A-4147-A177-3AD203B41FA5}">
                      <a16:colId xmlns:a16="http://schemas.microsoft.com/office/drawing/2014/main" val="4095918372"/>
                    </a:ext>
                  </a:extLst>
                </a:gridCol>
              </a:tblGrid>
              <a:tr h="909299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063073"/>
                  </a:ext>
                </a:extLst>
              </a:tr>
              <a:tr h="914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속성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칼럼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널 허용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기본 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키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83858"/>
                  </a:ext>
                </a:extLst>
              </a:tr>
              <a:tr h="55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퀘스트 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Quest_id</a:t>
                      </a:r>
                      <a:endParaRPr lang="en-US" altLang="ko-KR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9202"/>
                  </a:ext>
                </a:extLst>
              </a:tr>
              <a:tr h="5535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/>
                        <a:t>회원 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</a:rPr>
                        <a:t>Member_id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BIGINT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655639"/>
                  </a:ext>
                </a:extLst>
              </a:tr>
              <a:tr h="55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Quest_day</a:t>
                      </a:r>
                      <a:endParaRPr lang="en-US" altLang="ko-KR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1770"/>
                  </a:ext>
                </a:extLst>
              </a:tr>
              <a:tr h="55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채택 여부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/>
                        <a:t>Quest_adoption</a:t>
                      </a:r>
                      <a:endParaRPr lang="en-US" altLang="ko-KR" sz="2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BIT(1)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73657"/>
                  </a:ext>
                </a:extLst>
              </a:tr>
              <a:tr h="55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글 생성 여부</a:t>
                      </a:r>
                      <a:endParaRPr lang="en-US" altLang="ko-KR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/>
                        <a:t>Quest_creatBoard</a:t>
                      </a:r>
                      <a:endParaRPr lang="ko-KR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BIT(1)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25702"/>
                  </a:ext>
                </a:extLst>
              </a:tr>
              <a:tr h="553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답글 여부</a:t>
                      </a:r>
                      <a:endParaRPr lang="en-US" altLang="ko-KR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/>
                        <a:t>Quest_creatAnswer</a:t>
                      </a:r>
                      <a:endParaRPr lang="ko-KR" altLang="en-US" sz="20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BIT(1)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5100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009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1057895" y="485444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dirty="0">
                <a:solidFill>
                  <a:srgbClr val="003EA8"/>
                </a:solidFill>
                <a:ea typeface="Arita Dotum Bold"/>
              </a:rPr>
              <a:t>API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명세서 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16DC6A5-3F63-6BBC-ECC7-81F376DBC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450618"/>
              </p:ext>
            </p:extLst>
          </p:nvPr>
        </p:nvGraphicFramePr>
        <p:xfrm>
          <a:off x="1193490" y="1905307"/>
          <a:ext cx="7368164" cy="7892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88">
                  <a:extLst>
                    <a:ext uri="{9D8B030D-6E8A-4147-A177-3AD203B41FA5}">
                      <a16:colId xmlns:a16="http://schemas.microsoft.com/office/drawing/2014/main" val="1479148998"/>
                    </a:ext>
                  </a:extLst>
                </a:gridCol>
                <a:gridCol w="2097092">
                  <a:extLst>
                    <a:ext uri="{9D8B030D-6E8A-4147-A177-3AD203B41FA5}">
                      <a16:colId xmlns:a16="http://schemas.microsoft.com/office/drawing/2014/main" val="3598491038"/>
                    </a:ext>
                  </a:extLst>
                </a:gridCol>
                <a:gridCol w="2097092">
                  <a:extLst>
                    <a:ext uri="{9D8B030D-6E8A-4147-A177-3AD203B41FA5}">
                      <a16:colId xmlns:a16="http://schemas.microsoft.com/office/drawing/2014/main" val="2000324723"/>
                    </a:ext>
                  </a:extLst>
                </a:gridCol>
                <a:gridCol w="1048546">
                  <a:extLst>
                    <a:ext uri="{9D8B030D-6E8A-4147-A177-3AD203B41FA5}">
                      <a16:colId xmlns:a16="http://schemas.microsoft.com/office/drawing/2014/main" val="4189939223"/>
                    </a:ext>
                  </a:extLst>
                </a:gridCol>
                <a:gridCol w="1048546">
                  <a:extLst>
                    <a:ext uri="{9D8B030D-6E8A-4147-A177-3AD203B41FA5}">
                      <a16:colId xmlns:a16="http://schemas.microsoft.com/office/drawing/2014/main" val="911685125"/>
                    </a:ext>
                  </a:extLst>
                </a:gridCol>
              </a:tblGrid>
              <a:tr h="738736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63073"/>
                  </a:ext>
                </a:extLst>
              </a:tr>
              <a:tr h="743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CRUD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83858"/>
                  </a:ext>
                </a:extLst>
              </a:tr>
              <a:tr h="548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로그인 페이지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/loginPage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9202"/>
                  </a:ext>
                </a:extLst>
              </a:tr>
              <a:tr h="54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2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회원가입 페이지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en-US" sz="1400" b="0" i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addMember</a:t>
                      </a:r>
                      <a:endParaRPr lang="en-US" sz="14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655639"/>
                  </a:ext>
                </a:extLst>
              </a:tr>
              <a:tr h="548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회원가입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/addMember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1770"/>
                  </a:ext>
                </a:extLst>
              </a:tr>
              <a:tr h="548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로그인 실패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en-US" sz="1400" b="0" i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failLogin</a:t>
                      </a:r>
                      <a:endParaRPr lang="en-US" sz="14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73657"/>
                  </a:ext>
                </a:extLst>
              </a:tr>
              <a:tr h="548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로그인 성공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/successLogin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25702"/>
                  </a:ext>
                </a:extLst>
              </a:tr>
              <a:tr h="643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회원 아이디 중복검사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/member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en-US" sz="1400" b="0" i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idValidation</a:t>
                      </a:r>
                      <a:endParaRPr lang="en-US" sz="14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510091"/>
                  </a:ext>
                </a:extLst>
              </a:tr>
              <a:tr h="635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회원 닉네임 중복검사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/member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en-US" sz="1400" b="0" i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nameValidation</a:t>
                      </a:r>
                      <a:endParaRPr lang="en-US" sz="14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27976"/>
                  </a:ext>
                </a:extLst>
              </a:tr>
              <a:tr h="548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회원 정보 페이지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/view/memberInfo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47147"/>
                  </a:ext>
                </a:extLst>
              </a:tr>
              <a:tr h="548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회원 정보 갱신 페이지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/member/update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99870"/>
                  </a:ext>
                </a:extLst>
              </a:tr>
              <a:tr h="6358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회원 정보 갱신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/member</a:t>
                      </a:r>
                    </a:p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/updateComplete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44614"/>
                  </a:ext>
                </a:extLst>
              </a:tr>
              <a:tr h="5482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회원 정보 삭제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/member/delete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72099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13AC195-BFD7-3902-FA16-6110CD974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644077"/>
              </p:ext>
            </p:extLst>
          </p:nvPr>
        </p:nvGraphicFramePr>
        <p:xfrm>
          <a:off x="8837288" y="1943099"/>
          <a:ext cx="7368164" cy="7838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88">
                  <a:extLst>
                    <a:ext uri="{9D8B030D-6E8A-4147-A177-3AD203B41FA5}">
                      <a16:colId xmlns:a16="http://schemas.microsoft.com/office/drawing/2014/main" val="1479148998"/>
                    </a:ext>
                  </a:extLst>
                </a:gridCol>
                <a:gridCol w="2097092">
                  <a:extLst>
                    <a:ext uri="{9D8B030D-6E8A-4147-A177-3AD203B41FA5}">
                      <a16:colId xmlns:a16="http://schemas.microsoft.com/office/drawing/2014/main" val="3598491038"/>
                    </a:ext>
                  </a:extLst>
                </a:gridCol>
                <a:gridCol w="2097092">
                  <a:extLst>
                    <a:ext uri="{9D8B030D-6E8A-4147-A177-3AD203B41FA5}">
                      <a16:colId xmlns:a16="http://schemas.microsoft.com/office/drawing/2014/main" val="2000324723"/>
                    </a:ext>
                  </a:extLst>
                </a:gridCol>
                <a:gridCol w="1048546">
                  <a:extLst>
                    <a:ext uri="{9D8B030D-6E8A-4147-A177-3AD203B41FA5}">
                      <a16:colId xmlns:a16="http://schemas.microsoft.com/office/drawing/2014/main" val="4189939223"/>
                    </a:ext>
                  </a:extLst>
                </a:gridCol>
                <a:gridCol w="1048546">
                  <a:extLst>
                    <a:ext uri="{9D8B030D-6E8A-4147-A177-3AD203B41FA5}">
                      <a16:colId xmlns:a16="http://schemas.microsoft.com/office/drawing/2014/main" val="911685125"/>
                    </a:ext>
                  </a:extLst>
                </a:gridCol>
              </a:tblGrid>
              <a:tr h="73702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게시글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63073"/>
                  </a:ext>
                </a:extLst>
              </a:tr>
              <a:tr h="785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CRUD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83858"/>
                  </a:ext>
                </a:extLst>
              </a:tr>
              <a:tr h="891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게시글 작성 페이지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/addBoard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9202"/>
                  </a:ext>
                </a:extLst>
              </a:tr>
              <a:tr h="727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2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게시판 페이지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/board/list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655639"/>
                  </a:ext>
                </a:extLst>
              </a:tr>
              <a:tr h="727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특정 게시글 선택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/board/view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1770"/>
                  </a:ext>
                </a:extLst>
              </a:tr>
              <a:tr h="727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이미지파일 출력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/board/image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73657"/>
                  </a:ext>
                </a:extLst>
              </a:tr>
              <a:tr h="727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파일 다운로드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/board/download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25702"/>
                  </a:ext>
                </a:extLst>
              </a:tr>
              <a:tr h="895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게시글 삭제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/board/delete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510091"/>
                  </a:ext>
                </a:extLst>
              </a:tr>
              <a:tr h="891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게시글 업데이트 페이지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/board/update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27976"/>
                  </a:ext>
                </a:extLst>
              </a:tr>
              <a:tr h="727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게시글 업데이트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/board/</a:t>
                      </a:r>
                      <a:r>
                        <a:rPr lang="en-US" sz="1800" b="0" i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updatepro</a:t>
                      </a:r>
                      <a:endParaRPr lang="en-US" sz="18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47147"/>
                  </a:ext>
                </a:extLst>
              </a:tr>
            </a:tbl>
          </a:graphicData>
        </a:graphic>
      </p:graphicFrame>
      <p:sp>
        <p:nvSpPr>
          <p:cNvPr id="20" name="Rectangle 1">
            <a:extLst>
              <a:ext uri="{FF2B5EF4-FFF2-40B4-BE49-F238E27FC236}">
                <a16:creationId xmlns:a16="http://schemas.microsoft.com/office/drawing/2014/main" id="{8B40852D-9ED8-3C5C-23D9-529309AE5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369887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792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1057895" y="485444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 dirty="0">
                <a:solidFill>
                  <a:srgbClr val="003EA8"/>
                </a:solidFill>
                <a:ea typeface="Arita Dotum Bold"/>
              </a:rPr>
              <a:t>API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명세서 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16DC6A5-3F63-6BBC-ECC7-81F376DBC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498051"/>
              </p:ext>
            </p:extLst>
          </p:nvPr>
        </p:nvGraphicFramePr>
        <p:xfrm>
          <a:off x="1193490" y="1905306"/>
          <a:ext cx="7368164" cy="662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88">
                  <a:extLst>
                    <a:ext uri="{9D8B030D-6E8A-4147-A177-3AD203B41FA5}">
                      <a16:colId xmlns:a16="http://schemas.microsoft.com/office/drawing/2014/main" val="1479148998"/>
                    </a:ext>
                  </a:extLst>
                </a:gridCol>
                <a:gridCol w="2097092">
                  <a:extLst>
                    <a:ext uri="{9D8B030D-6E8A-4147-A177-3AD203B41FA5}">
                      <a16:colId xmlns:a16="http://schemas.microsoft.com/office/drawing/2014/main" val="3598491038"/>
                    </a:ext>
                  </a:extLst>
                </a:gridCol>
                <a:gridCol w="2097092">
                  <a:extLst>
                    <a:ext uri="{9D8B030D-6E8A-4147-A177-3AD203B41FA5}">
                      <a16:colId xmlns:a16="http://schemas.microsoft.com/office/drawing/2014/main" val="2000324723"/>
                    </a:ext>
                  </a:extLst>
                </a:gridCol>
                <a:gridCol w="1048546">
                  <a:extLst>
                    <a:ext uri="{9D8B030D-6E8A-4147-A177-3AD203B41FA5}">
                      <a16:colId xmlns:a16="http://schemas.microsoft.com/office/drawing/2014/main" val="4189939223"/>
                    </a:ext>
                  </a:extLst>
                </a:gridCol>
                <a:gridCol w="1048546">
                  <a:extLst>
                    <a:ext uri="{9D8B030D-6E8A-4147-A177-3AD203B41FA5}">
                      <a16:colId xmlns:a16="http://schemas.microsoft.com/office/drawing/2014/main" val="911685125"/>
                    </a:ext>
                  </a:extLst>
                </a:gridCol>
              </a:tblGrid>
              <a:tr h="108127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답글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63073"/>
                  </a:ext>
                </a:extLst>
              </a:tr>
              <a:tr h="1087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CRUD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83858"/>
                  </a:ext>
                </a:extLst>
              </a:tr>
              <a:tr h="890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답변추가 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/answer/write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9202"/>
                  </a:ext>
                </a:extLst>
              </a:tr>
              <a:tr h="8903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/>
                        <a:t>2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답변삭제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/answer/delete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655639"/>
                  </a:ext>
                </a:extLst>
              </a:tr>
              <a:tr h="890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답변 업데이트 페이지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/answer/update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1770"/>
                  </a:ext>
                </a:extLst>
              </a:tr>
              <a:tr h="890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답변 업데이트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/answer/</a:t>
                      </a:r>
                      <a:r>
                        <a:rPr lang="en-US" sz="1800" b="0" i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updatepro</a:t>
                      </a:r>
                      <a:endParaRPr lang="en-US" sz="18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73657"/>
                  </a:ext>
                </a:extLst>
              </a:tr>
              <a:tr h="890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답변 채택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/answer/adoption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25702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13AC195-BFD7-3902-FA16-6110CD974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0474"/>
              </p:ext>
            </p:extLst>
          </p:nvPr>
        </p:nvGraphicFramePr>
        <p:xfrm>
          <a:off x="8991600" y="1912918"/>
          <a:ext cx="7368164" cy="2414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88">
                  <a:extLst>
                    <a:ext uri="{9D8B030D-6E8A-4147-A177-3AD203B41FA5}">
                      <a16:colId xmlns:a16="http://schemas.microsoft.com/office/drawing/2014/main" val="1479148998"/>
                    </a:ext>
                  </a:extLst>
                </a:gridCol>
                <a:gridCol w="2097092">
                  <a:extLst>
                    <a:ext uri="{9D8B030D-6E8A-4147-A177-3AD203B41FA5}">
                      <a16:colId xmlns:a16="http://schemas.microsoft.com/office/drawing/2014/main" val="3598491038"/>
                    </a:ext>
                  </a:extLst>
                </a:gridCol>
                <a:gridCol w="2097092">
                  <a:extLst>
                    <a:ext uri="{9D8B030D-6E8A-4147-A177-3AD203B41FA5}">
                      <a16:colId xmlns:a16="http://schemas.microsoft.com/office/drawing/2014/main" val="2000324723"/>
                    </a:ext>
                  </a:extLst>
                </a:gridCol>
                <a:gridCol w="1048546">
                  <a:extLst>
                    <a:ext uri="{9D8B030D-6E8A-4147-A177-3AD203B41FA5}">
                      <a16:colId xmlns:a16="http://schemas.microsoft.com/office/drawing/2014/main" val="4189939223"/>
                    </a:ext>
                  </a:extLst>
                </a:gridCol>
                <a:gridCol w="1048546">
                  <a:extLst>
                    <a:ext uri="{9D8B030D-6E8A-4147-A177-3AD203B41FA5}">
                      <a16:colId xmlns:a16="http://schemas.microsoft.com/office/drawing/2014/main" val="911685125"/>
                    </a:ext>
                  </a:extLst>
                </a:gridCol>
              </a:tblGrid>
              <a:tr h="737023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GPT </a:t>
                      </a:r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답글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63073"/>
                  </a:ext>
                </a:extLst>
              </a:tr>
              <a:tr h="7850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URL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CRUD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883858"/>
                  </a:ext>
                </a:extLst>
              </a:tr>
              <a:tr h="891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endParaRPr lang="ko-KR" altLang="en-US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ai </a:t>
                      </a:r>
                      <a:r>
                        <a:rPr lang="ko-KR" alt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답변 받기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/board/ai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</a:t>
                      </a: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3340" marR="53340" marT="15240" marB="152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49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065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9D540D7-8233-3573-EFB2-66AAA329566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11">
            <a:extLst>
              <a:ext uri="{FF2B5EF4-FFF2-40B4-BE49-F238E27FC236}">
                <a16:creationId xmlns:a16="http://schemas.microsoft.com/office/drawing/2014/main" id="{FD198C43-1F88-3E0F-71D9-E6222D8F1764}"/>
              </a:ext>
            </a:extLst>
          </p:cNvPr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12">
            <a:extLst>
              <a:ext uri="{FF2B5EF4-FFF2-40B4-BE49-F238E27FC236}">
                <a16:creationId xmlns:a16="http://schemas.microsoft.com/office/drawing/2014/main" id="{ABBB39EB-D632-17A9-D510-3084D5383369}"/>
              </a:ext>
            </a:extLst>
          </p:cNvPr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23B9B65E-5142-0020-D32E-AB238CBC45F1}"/>
              </a:ext>
            </a:extLst>
          </p:cNvPr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3">
            <a:extLst>
              <a:ext uri="{FF2B5EF4-FFF2-40B4-BE49-F238E27FC236}">
                <a16:creationId xmlns:a16="http://schemas.microsoft.com/office/drawing/2014/main" id="{613E1D60-C2F6-01EC-D0CA-2BF5F6EACD1F}"/>
              </a:ext>
            </a:extLst>
          </p:cNvPr>
          <p:cNvGrpSpPr/>
          <p:nvPr/>
        </p:nvGrpSpPr>
        <p:grpSpPr>
          <a:xfrm>
            <a:off x="339183" y="425012"/>
            <a:ext cx="16444941" cy="934419"/>
            <a:chOff x="0" y="0"/>
            <a:chExt cx="5999159" cy="340879"/>
          </a:xfrm>
        </p:grpSpPr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690FCF57-0ED6-3E1C-11DC-2AB1BFC6DD07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9" name="TextBox 6">
            <a:extLst>
              <a:ext uri="{FF2B5EF4-FFF2-40B4-BE49-F238E27FC236}">
                <a16:creationId xmlns:a16="http://schemas.microsoft.com/office/drawing/2014/main" id="{8C0EB955-9C8E-0990-56C4-50A5C47BBC25}"/>
              </a:ext>
            </a:extLst>
          </p:cNvPr>
          <p:cNvSpPr txBox="1"/>
          <p:nvPr/>
        </p:nvSpPr>
        <p:spPr>
          <a:xfrm>
            <a:off x="1921154" y="5985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화면 흐름도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5D802D00-D232-7AD7-5AA6-F19DEF093395}"/>
              </a:ext>
            </a:extLst>
          </p:cNvPr>
          <p:cNvGrpSpPr/>
          <p:nvPr/>
        </p:nvGrpSpPr>
        <p:grpSpPr>
          <a:xfrm>
            <a:off x="1122512" y="1905307"/>
            <a:ext cx="16487250" cy="7783128"/>
            <a:chOff x="0" y="0"/>
            <a:chExt cx="5999157" cy="695503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24FE7208-7B20-23F6-6066-0E0556B7B216}"/>
                </a:ext>
              </a:extLst>
            </p:cNvPr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888D05-18DD-FFBF-A68B-E6AFA0D59197}"/>
              </a:ext>
            </a:extLst>
          </p:cNvPr>
          <p:cNvSpPr/>
          <p:nvPr/>
        </p:nvSpPr>
        <p:spPr>
          <a:xfrm>
            <a:off x="2286000" y="5071674"/>
            <a:ext cx="1578098" cy="106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로그인 페이지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28A2F4-D839-7411-59F1-1F38FECC0ADC}"/>
              </a:ext>
            </a:extLst>
          </p:cNvPr>
          <p:cNvSpPr/>
          <p:nvPr/>
        </p:nvSpPr>
        <p:spPr>
          <a:xfrm>
            <a:off x="4763827" y="4854712"/>
            <a:ext cx="2175857" cy="1506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메인 화면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B094C9C-4135-85AD-CF93-C6D09AD82DE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075049" y="3848099"/>
            <a:ext cx="0" cy="1223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B2EC4B-E29F-D974-D70E-BF3BFCA19297}"/>
              </a:ext>
            </a:extLst>
          </p:cNvPr>
          <p:cNvSpPr/>
          <p:nvPr/>
        </p:nvSpPr>
        <p:spPr>
          <a:xfrm>
            <a:off x="2294077" y="2785674"/>
            <a:ext cx="1578098" cy="10624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회원가입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1FA611E-78C0-95BB-A0E2-A2A46101AA39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3864098" y="5602887"/>
            <a:ext cx="899729" cy="4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848E9C7-DBEF-AD09-AC3B-C12601E37610}"/>
              </a:ext>
            </a:extLst>
          </p:cNvPr>
          <p:cNvCxnSpPr>
            <a:cxnSpLocks/>
            <a:stCxn id="9" idx="3"/>
            <a:endCxn id="25" idx="1"/>
          </p:cNvCxnSpPr>
          <p:nvPr/>
        </p:nvCxnSpPr>
        <p:spPr>
          <a:xfrm>
            <a:off x="6939684" y="5607875"/>
            <a:ext cx="1264299" cy="69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ED1CC6-DAEE-1842-647A-03F8A9270233}"/>
              </a:ext>
            </a:extLst>
          </p:cNvPr>
          <p:cNvSpPr/>
          <p:nvPr/>
        </p:nvSpPr>
        <p:spPr>
          <a:xfrm>
            <a:off x="8203983" y="5769671"/>
            <a:ext cx="1578098" cy="10624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게시글 정보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페이지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2B4C35-7F07-7BA8-F2E3-D737178F5C8E}"/>
              </a:ext>
            </a:extLst>
          </p:cNvPr>
          <p:cNvSpPr/>
          <p:nvPr/>
        </p:nvSpPr>
        <p:spPr>
          <a:xfrm>
            <a:off x="8203983" y="4285805"/>
            <a:ext cx="1578098" cy="1062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마이페이지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EAEBEB-8263-BFE8-EEAD-9642797CED6A}"/>
              </a:ext>
            </a:extLst>
          </p:cNvPr>
          <p:cNvSpPr/>
          <p:nvPr/>
        </p:nvSpPr>
        <p:spPr>
          <a:xfrm>
            <a:off x="5062706" y="7524663"/>
            <a:ext cx="1578098" cy="10624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게시글 작성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B4877BB-7F1A-9A0C-BE31-C04619E0D0E8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9782081" y="3104358"/>
            <a:ext cx="1198607" cy="1712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771F5EE-1B99-BC82-A200-E4E55776F288}"/>
              </a:ext>
            </a:extLst>
          </p:cNvPr>
          <p:cNvCxnSpPr>
            <a:stCxn id="9" idx="3"/>
            <a:endCxn id="26" idx="1"/>
          </p:cNvCxnSpPr>
          <p:nvPr/>
        </p:nvCxnSpPr>
        <p:spPr>
          <a:xfrm flipV="1">
            <a:off x="6939684" y="4817018"/>
            <a:ext cx="1264299" cy="79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F09AE02-7E8A-D601-7AEC-E52AB31349D8}"/>
              </a:ext>
            </a:extLst>
          </p:cNvPr>
          <p:cNvSpPr/>
          <p:nvPr/>
        </p:nvSpPr>
        <p:spPr>
          <a:xfrm>
            <a:off x="8203983" y="2573147"/>
            <a:ext cx="1578098" cy="10624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로그아웃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DD88301-37D3-149B-CF69-D59FDBBFDF40}"/>
              </a:ext>
            </a:extLst>
          </p:cNvPr>
          <p:cNvCxnSpPr>
            <a:stCxn id="9" idx="0"/>
            <a:endCxn id="59" idx="1"/>
          </p:cNvCxnSpPr>
          <p:nvPr/>
        </p:nvCxnSpPr>
        <p:spPr>
          <a:xfrm rot="5400000" flipH="1" flipV="1">
            <a:off x="6152693" y="2803423"/>
            <a:ext cx="1750352" cy="23522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9E3C48-39A6-E9E5-DDEB-974F22EF23E8}"/>
              </a:ext>
            </a:extLst>
          </p:cNvPr>
          <p:cNvSpPr/>
          <p:nvPr/>
        </p:nvSpPr>
        <p:spPr>
          <a:xfrm>
            <a:off x="11000745" y="2573146"/>
            <a:ext cx="1578098" cy="1062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회원탈퇴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7B224C8-521A-2B4C-5A34-FDA8F6E08AB1}"/>
              </a:ext>
            </a:extLst>
          </p:cNvPr>
          <p:cNvSpPr/>
          <p:nvPr/>
        </p:nvSpPr>
        <p:spPr>
          <a:xfrm>
            <a:off x="11063109" y="4273108"/>
            <a:ext cx="1578098" cy="10624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회원  정보 수정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C239B1-165F-7616-BF94-8DD623717127}"/>
              </a:ext>
            </a:extLst>
          </p:cNvPr>
          <p:cNvCxnSpPr>
            <a:cxnSpLocks/>
          </p:cNvCxnSpPr>
          <p:nvPr/>
        </p:nvCxnSpPr>
        <p:spPr>
          <a:xfrm flipV="1">
            <a:off x="9782081" y="4790246"/>
            <a:ext cx="1264299" cy="2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15AC545-599D-CFEB-A00C-BA6B6BD07656}"/>
              </a:ext>
            </a:extLst>
          </p:cNvPr>
          <p:cNvSpPr/>
          <p:nvPr/>
        </p:nvSpPr>
        <p:spPr>
          <a:xfrm>
            <a:off x="11063109" y="5769671"/>
            <a:ext cx="1578098" cy="10624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GPT </a:t>
            </a:r>
            <a:r>
              <a:rPr lang="ko-KR" altLang="en-US" dirty="0">
                <a:solidFill>
                  <a:schemeClr val="tx1"/>
                </a:solidFill>
              </a:rPr>
              <a:t>답변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생성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397FEF1-BE25-7018-E22B-13603627DB86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851755" y="6361038"/>
            <a:ext cx="0" cy="1163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EAF7406-83FF-6FDB-3CFC-39B577639E31}"/>
              </a:ext>
            </a:extLst>
          </p:cNvPr>
          <p:cNvSpPr/>
          <p:nvPr/>
        </p:nvSpPr>
        <p:spPr>
          <a:xfrm>
            <a:off x="11046380" y="7463447"/>
            <a:ext cx="1578098" cy="10624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채택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11550EC-478B-36CC-1E6B-18E9782D08DB}"/>
              </a:ext>
            </a:extLst>
          </p:cNvPr>
          <p:cNvCxnSpPr>
            <a:endCxn id="70" idx="1"/>
          </p:cNvCxnSpPr>
          <p:nvPr/>
        </p:nvCxnSpPr>
        <p:spPr>
          <a:xfrm>
            <a:off x="9782081" y="6300883"/>
            <a:ext cx="12810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33BFAB0-C98F-ABA1-B022-C587F6ADD163}"/>
              </a:ext>
            </a:extLst>
          </p:cNvPr>
          <p:cNvCxnSpPr>
            <a:endCxn id="76" idx="1"/>
          </p:cNvCxnSpPr>
          <p:nvPr/>
        </p:nvCxnSpPr>
        <p:spPr>
          <a:xfrm>
            <a:off x="9782081" y="6300883"/>
            <a:ext cx="1264299" cy="169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69527F2-09B6-2458-3426-85A323940B1D}"/>
              </a:ext>
            </a:extLst>
          </p:cNvPr>
          <p:cNvSpPr/>
          <p:nvPr/>
        </p:nvSpPr>
        <p:spPr>
          <a:xfrm>
            <a:off x="8203983" y="7498462"/>
            <a:ext cx="1578098" cy="10624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답변 작성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198D945-1176-B8F1-4CB5-C3B4C21461BA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8993032" y="6832096"/>
            <a:ext cx="0" cy="666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0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9009410" cy="1907038"/>
            <a:chOff x="0" y="0"/>
            <a:chExt cx="328665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6657" cy="695693"/>
            </a:xfrm>
            <a:custGeom>
              <a:avLst/>
              <a:gdLst/>
              <a:ahLst/>
              <a:cxnLst/>
              <a:rect l="l" t="t" r="r" b="b"/>
              <a:pathLst>
                <a:path w="3286657" h="695693">
                  <a:moveTo>
                    <a:pt x="0" y="0"/>
                  </a:moveTo>
                  <a:lnTo>
                    <a:pt x="3286657" y="0"/>
                  </a:lnTo>
                  <a:lnTo>
                    <a:pt x="328665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15205"/>
            <a:ext cx="9009410" cy="5787794"/>
            <a:chOff x="0" y="0"/>
            <a:chExt cx="3286657" cy="21114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86657" cy="2111403"/>
            </a:xfrm>
            <a:custGeom>
              <a:avLst/>
              <a:gdLst/>
              <a:ahLst/>
              <a:cxnLst/>
              <a:rect l="l" t="t" r="r" b="b"/>
              <a:pathLst>
                <a:path w="3286657" h="2111403">
                  <a:moveTo>
                    <a:pt x="0" y="0"/>
                  </a:moveTo>
                  <a:lnTo>
                    <a:pt x="3286657" y="0"/>
                  </a:lnTo>
                  <a:lnTo>
                    <a:pt x="3286657" y="2111403"/>
                  </a:lnTo>
                  <a:lnTo>
                    <a:pt x="0" y="2111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61150" y="657204"/>
            <a:ext cx="7142913" cy="9004948"/>
            <a:chOff x="0" y="0"/>
            <a:chExt cx="2585364" cy="2935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5364" cy="2935128"/>
            </a:xfrm>
            <a:custGeom>
              <a:avLst/>
              <a:gdLst/>
              <a:ahLst/>
              <a:cxnLst/>
              <a:rect l="l" t="t" r="r" b="b"/>
              <a:pathLst>
                <a:path w="2585364" h="2935128">
                  <a:moveTo>
                    <a:pt x="0" y="0"/>
                  </a:moveTo>
                  <a:lnTo>
                    <a:pt x="2585364" y="0"/>
                  </a:lnTo>
                  <a:lnTo>
                    <a:pt x="2585364" y="2935128"/>
                  </a:lnTo>
                  <a:lnTo>
                    <a:pt x="0" y="2935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887918" y="915431"/>
            <a:ext cx="7049083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주제 선정 동기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885659" y="3793566"/>
            <a:ext cx="7051342" cy="4090825"/>
            <a:chOff x="0" y="0"/>
            <a:chExt cx="9401790" cy="5454434"/>
          </a:xfrm>
        </p:grpSpPr>
        <p:sp>
          <p:nvSpPr>
            <p:cNvPr id="13" name="TextBox 13"/>
            <p:cNvSpPr txBox="1"/>
            <p:nvPr/>
          </p:nvSpPr>
          <p:spPr>
            <a:xfrm>
              <a:off x="3012" y="4980512"/>
              <a:ext cx="939877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37489" lvl="1">
                <a:lnSpc>
                  <a:spcPts val="2859"/>
                </a:lnSpc>
              </a:pP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74067"/>
              <a:ext cx="939877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자유 게시판에 작성해야 하는데 참여율이 저조</a:t>
              </a:r>
              <a:r>
                <a:rPr lang="en-US" altLang="ko-KR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.</a:t>
              </a:r>
              <a:endParaRPr lang="en-US" sz="2199" dirty="0">
                <a:solidFill>
                  <a:srgbClr val="000000"/>
                </a:solidFill>
                <a:latin typeface="Arita Dotum Medium"/>
                <a:ea typeface="Arita Dotum Medium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자유 질문 게시판이 없다</a:t>
              </a:r>
              <a:r>
                <a:rPr lang="en-US" altLang="ko-KR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.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032332"/>
              <a:ext cx="9398777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>
                <a:lnSpc>
                  <a:spcPts val="2859"/>
                </a:lnSpc>
                <a:buFont typeface="Arial"/>
                <a:buChar char="•"/>
              </a:pPr>
              <a:r>
                <a:rPr lang="ko-KR" alt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익명 커뮤니티이지만 개인정보를 요구하여 졸업하고 삭제</a:t>
              </a:r>
              <a:r>
                <a:rPr lang="en-US" sz="2199" dirty="0">
                  <a:solidFill>
                    <a:srgbClr val="000000"/>
                  </a:solidFill>
                  <a:latin typeface="Arita Dotum Medium"/>
                  <a:ea typeface="Arita Dotum Medium"/>
                </a:rPr>
                <a:t>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10640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답변만 받고 지우는 분들이 많다</a:t>
              </a:r>
              <a:r>
                <a:rPr lang="en-US" altLang="ko-KR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.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012" y="3865029"/>
              <a:ext cx="9398777" cy="750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ko-KR" altLang="en-US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도움을 줘도 명예가 없다</a:t>
              </a:r>
              <a:r>
                <a:rPr lang="en-US" altLang="ko-KR" sz="3500" dirty="0">
                  <a:solidFill>
                    <a:srgbClr val="003EA8"/>
                  </a:solidFill>
                  <a:latin typeface="Arita Dotum Bold"/>
                  <a:ea typeface="Arita Dotum Bold"/>
                </a:rPr>
                <a:t>.</a:t>
              </a:r>
              <a:endParaRPr lang="en-US" sz="3500" dirty="0">
                <a:solidFill>
                  <a:srgbClr val="003EA8"/>
                </a:solidFill>
                <a:latin typeface="Arita Dotum Bold"/>
                <a:ea typeface="Arita Dotum Bold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>
            <a:off x="295787" y="29178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27" name="그림 2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E84F8B0-D981-994F-A160-987DF024D51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569" y="846197"/>
            <a:ext cx="6071756" cy="8594606"/>
          </a:xfrm>
          <a:prstGeom prst="rect">
            <a:avLst/>
          </a:prstGeom>
        </p:spPr>
      </p:pic>
      <p:sp>
        <p:nvSpPr>
          <p:cNvPr id="20" name="Freeform 20"/>
          <p:cNvSpPr/>
          <p:nvPr/>
        </p:nvSpPr>
        <p:spPr>
          <a:xfrm rot="-10800000">
            <a:off x="8469322" y="9150674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5301511" y="-207276"/>
            <a:ext cx="4876557" cy="1728961"/>
          </a:xfrm>
          <a:custGeom>
            <a:avLst/>
            <a:gdLst/>
            <a:ahLst/>
            <a:cxnLst/>
            <a:rect l="l" t="t" r="r" b="b"/>
            <a:pathLst>
              <a:path w="4876557" h="1728961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A3D9487F-8121-0F84-B361-C290ECBDCA9F}"/>
              </a:ext>
            </a:extLst>
          </p:cNvPr>
          <p:cNvSpPr txBox="1"/>
          <p:nvPr/>
        </p:nvSpPr>
        <p:spPr>
          <a:xfrm>
            <a:off x="1885659" y="7462381"/>
            <a:ext cx="7049082" cy="35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ko-KR" alt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보상이 없어 질문 참여도가 적다</a:t>
            </a:r>
            <a:r>
              <a:rPr lang="en-US" sz="2199" dirty="0">
                <a:solidFill>
                  <a:srgbClr val="000000"/>
                </a:solidFill>
                <a:latin typeface="Arita Dotum Medium"/>
                <a:ea typeface="Arita Dotum Medium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315705" cy="6010296"/>
            <a:chOff x="0" y="0"/>
            <a:chExt cx="5999157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06993" y="2411611"/>
            <a:ext cx="12832398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600" dirty="0">
                <a:solidFill>
                  <a:srgbClr val="003EA8"/>
                </a:solidFill>
                <a:ea typeface="Arita Dotum Bold"/>
              </a:rPr>
              <a:t>프로젝트 결과</a:t>
            </a:r>
            <a:endParaRPr lang="en-US" altLang="ko-KR" sz="9600" dirty="0">
              <a:solidFill>
                <a:srgbClr val="003EA8"/>
              </a:solidFill>
              <a:ea typeface="Arita Dotum Bold"/>
            </a:endParaRPr>
          </a:p>
          <a:p>
            <a:pPr algn="ctr">
              <a:lnSpc>
                <a:spcPts val="10800"/>
              </a:lnSpc>
            </a:pPr>
            <a:r>
              <a:rPr lang="ko-KR" altLang="en-US" sz="9600" dirty="0">
                <a:solidFill>
                  <a:srgbClr val="003EA8"/>
                </a:solidFill>
                <a:ea typeface="Arita Dotum Bold"/>
              </a:rPr>
              <a:t>시연</a:t>
            </a:r>
            <a:endParaRPr lang="en-US" sz="96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31" name="Freeform 31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8923192" y="-166829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315705" cy="6010296"/>
            <a:chOff x="0" y="0"/>
            <a:chExt cx="5999157" cy="6955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157" cy="695503"/>
            </a:xfrm>
            <a:custGeom>
              <a:avLst/>
              <a:gdLst/>
              <a:ahLst/>
              <a:cxnLst/>
              <a:rect l="l" t="t" r="r" b="b"/>
              <a:pathLst>
                <a:path w="5999157" h="695503">
                  <a:moveTo>
                    <a:pt x="0" y="0"/>
                  </a:moveTo>
                  <a:lnTo>
                    <a:pt x="5999157" y="0"/>
                  </a:lnTo>
                  <a:lnTo>
                    <a:pt x="5999157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06993" y="3181104"/>
            <a:ext cx="12832398" cy="171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20000" dirty="0" err="1">
                <a:solidFill>
                  <a:srgbClr val="003EA8"/>
                </a:solidFill>
                <a:ea typeface="Arita Dotum Bold"/>
              </a:rPr>
              <a:t>QnA</a:t>
            </a:r>
            <a:endParaRPr lang="en-US" sz="20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31" name="Freeform 31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32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Freeform 33"/>
          <p:cNvSpPr/>
          <p:nvPr/>
        </p:nvSpPr>
        <p:spPr>
          <a:xfrm>
            <a:off x="8923192" y="-166829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4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436355" cy="190703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05495" y="2924154"/>
            <a:ext cx="5342905" cy="5768915"/>
            <a:chOff x="0" y="0"/>
            <a:chExt cx="5996027" cy="21045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70C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106887" y="915398"/>
            <a:ext cx="1207422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기술 스택 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1782425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1" name="Group 5">
            <a:extLst>
              <a:ext uri="{FF2B5EF4-FFF2-40B4-BE49-F238E27FC236}">
                <a16:creationId xmlns:a16="http://schemas.microsoft.com/office/drawing/2014/main" id="{C87F93E9-6065-754B-80D2-18D96D705F17}"/>
              </a:ext>
            </a:extLst>
          </p:cNvPr>
          <p:cNvGrpSpPr/>
          <p:nvPr/>
        </p:nvGrpSpPr>
        <p:grpSpPr>
          <a:xfrm>
            <a:off x="6452219" y="2924154"/>
            <a:ext cx="5342905" cy="5768915"/>
            <a:chOff x="0" y="0"/>
            <a:chExt cx="5996027" cy="2104516"/>
          </a:xfrm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6CC7F77D-DBF8-DA13-EB2F-A847543C3897}"/>
                </a:ext>
              </a:extLst>
            </p:cNvPr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70C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3" name="Group 5">
            <a:extLst>
              <a:ext uri="{FF2B5EF4-FFF2-40B4-BE49-F238E27FC236}">
                <a16:creationId xmlns:a16="http://schemas.microsoft.com/office/drawing/2014/main" id="{8F75E309-1D64-6EA8-788B-5B67A32E6272}"/>
              </a:ext>
            </a:extLst>
          </p:cNvPr>
          <p:cNvGrpSpPr/>
          <p:nvPr/>
        </p:nvGrpSpPr>
        <p:grpSpPr>
          <a:xfrm>
            <a:off x="11998945" y="2924154"/>
            <a:ext cx="5342905" cy="5768915"/>
            <a:chOff x="0" y="0"/>
            <a:chExt cx="5996027" cy="2104516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40940130-12BB-4C5B-E9E0-04FF6782F4F7}"/>
                </a:ext>
              </a:extLst>
            </p:cNvPr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70C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5" name="TextBox 26">
            <a:extLst>
              <a:ext uri="{FF2B5EF4-FFF2-40B4-BE49-F238E27FC236}">
                <a16:creationId xmlns:a16="http://schemas.microsoft.com/office/drawing/2014/main" id="{EB950DA0-E7C9-C70F-C386-DECCD4346498}"/>
              </a:ext>
            </a:extLst>
          </p:cNvPr>
          <p:cNvSpPr txBox="1"/>
          <p:nvPr/>
        </p:nvSpPr>
        <p:spPr>
          <a:xfrm>
            <a:off x="2115556" y="3223260"/>
            <a:ext cx="2837444" cy="562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ko-KR" altLang="en-US" sz="3500" dirty="0" err="1">
                <a:solidFill>
                  <a:srgbClr val="003EA8"/>
                </a:solidFill>
                <a:latin typeface="Arita Dotum Bold"/>
                <a:ea typeface="Arita Dotum Bold"/>
              </a:rPr>
              <a:t>프론트엔드</a:t>
            </a:r>
            <a:endParaRPr lang="en-US" sz="3500" dirty="0">
              <a:solidFill>
                <a:srgbClr val="003EA8"/>
              </a:solidFill>
              <a:latin typeface="Arita Dotum Bold"/>
              <a:ea typeface="Arita Dotum Bold"/>
            </a:endParaRPr>
          </a:p>
        </p:txBody>
      </p:sp>
      <p:sp>
        <p:nvSpPr>
          <p:cNvPr id="37" name="TextBox 26">
            <a:extLst>
              <a:ext uri="{FF2B5EF4-FFF2-40B4-BE49-F238E27FC236}">
                <a16:creationId xmlns:a16="http://schemas.microsoft.com/office/drawing/2014/main" id="{06282CB0-996F-530C-160C-6832C0F78F73}"/>
              </a:ext>
            </a:extLst>
          </p:cNvPr>
          <p:cNvSpPr txBox="1"/>
          <p:nvPr/>
        </p:nvSpPr>
        <p:spPr>
          <a:xfrm>
            <a:off x="7725278" y="3223260"/>
            <a:ext cx="2837444" cy="562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ko-KR" altLang="en-US" sz="3500" dirty="0" err="1">
                <a:solidFill>
                  <a:srgbClr val="003EA8"/>
                </a:solidFill>
                <a:latin typeface="Arita Dotum Bold"/>
                <a:ea typeface="Arita Dotum Bold"/>
              </a:rPr>
              <a:t>백엔드</a:t>
            </a:r>
            <a:endParaRPr lang="en-US" sz="3500" dirty="0">
              <a:solidFill>
                <a:srgbClr val="003EA8"/>
              </a:solidFill>
              <a:latin typeface="Arita Dotum Bold"/>
              <a:ea typeface="Arita Dotum Bold"/>
            </a:endParaRP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51AAD341-2732-F04F-F08D-BC7628B95372}"/>
              </a:ext>
            </a:extLst>
          </p:cNvPr>
          <p:cNvSpPr txBox="1"/>
          <p:nvPr/>
        </p:nvSpPr>
        <p:spPr>
          <a:xfrm>
            <a:off x="13244108" y="3223259"/>
            <a:ext cx="2837444" cy="562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ko-KR" altLang="en-US" sz="3500" dirty="0">
                <a:solidFill>
                  <a:srgbClr val="003EA8"/>
                </a:solidFill>
                <a:latin typeface="Arita Dotum Bold"/>
                <a:ea typeface="Arita Dotum Bold"/>
              </a:rPr>
              <a:t>프로젝트 관리</a:t>
            </a:r>
            <a:endParaRPr lang="en-US" sz="3500" dirty="0">
              <a:solidFill>
                <a:srgbClr val="003EA8"/>
              </a:solidFill>
              <a:latin typeface="Arita Dotum Bold"/>
              <a:ea typeface="Arita Dotum Bold"/>
            </a:endParaRPr>
          </a:p>
        </p:txBody>
      </p:sp>
      <p:pic>
        <p:nvPicPr>
          <p:cNvPr id="42" name="그림 41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E27C40B7-87B3-0AE3-8CBE-950E8BEAF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756" y="4085135"/>
            <a:ext cx="3093988" cy="2568163"/>
          </a:xfrm>
          <a:prstGeom prst="rect">
            <a:avLst/>
          </a:prstGeom>
        </p:spPr>
      </p:pic>
      <p:pic>
        <p:nvPicPr>
          <p:cNvPr id="44" name="그림 43" descr="그래픽, 폰트, 물고기, 로고이(가) 표시된 사진&#10;&#10;자동 생성된 설명">
            <a:extLst>
              <a:ext uri="{FF2B5EF4-FFF2-40B4-BE49-F238E27FC236}">
                <a16:creationId xmlns:a16="http://schemas.microsoft.com/office/drawing/2014/main" id="{CBB31128-7115-A7F7-AC67-7F54CC23E3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05" y="6600872"/>
            <a:ext cx="3190344" cy="1630821"/>
          </a:xfrm>
          <a:prstGeom prst="rect">
            <a:avLst/>
          </a:prstGeom>
        </p:spPr>
      </p:pic>
      <p:pic>
        <p:nvPicPr>
          <p:cNvPr id="46" name="그림 45" descr="로고, 그래픽, 폰트, 상징이(가) 표시된 사진&#10;&#10;자동 생성된 설명">
            <a:extLst>
              <a:ext uri="{FF2B5EF4-FFF2-40B4-BE49-F238E27FC236}">
                <a16:creationId xmlns:a16="http://schemas.microsoft.com/office/drawing/2014/main" id="{BFF96983-00F9-D88B-0B01-4D0EC61D41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942" y="3908936"/>
            <a:ext cx="4585506" cy="2582815"/>
          </a:xfrm>
          <a:prstGeom prst="rect">
            <a:avLst/>
          </a:prstGeom>
        </p:spPr>
      </p:pic>
      <p:pic>
        <p:nvPicPr>
          <p:cNvPr id="48" name="그림 47" descr="폰트, 텍스트, 로고, 상징이(가) 표시된 사진&#10;&#10;자동 생성된 설명">
            <a:extLst>
              <a:ext uri="{FF2B5EF4-FFF2-40B4-BE49-F238E27FC236}">
                <a16:creationId xmlns:a16="http://schemas.microsoft.com/office/drawing/2014/main" id="{C4FFC60B-8C7C-DB68-E58D-C77BB44AAD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262" y="6413327"/>
            <a:ext cx="4296270" cy="1794588"/>
          </a:xfrm>
          <a:prstGeom prst="rect">
            <a:avLst/>
          </a:prstGeom>
        </p:spPr>
      </p:pic>
      <p:pic>
        <p:nvPicPr>
          <p:cNvPr id="8" name="그림 7" descr="로고, 상징, 디자인이(가) 표시된 사진&#10;&#10;자동 생성된 설명">
            <a:extLst>
              <a:ext uri="{FF2B5EF4-FFF2-40B4-BE49-F238E27FC236}">
                <a16:creationId xmlns:a16="http://schemas.microsoft.com/office/drawing/2014/main" id="{C9A31C3A-855E-5B94-231B-EA49359E75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15" y="4904129"/>
            <a:ext cx="3829454" cy="21631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 2">
            <a:extLst>
              <a:ext uri="{FF2B5EF4-FFF2-40B4-BE49-F238E27FC236}">
                <a16:creationId xmlns:a16="http://schemas.microsoft.com/office/drawing/2014/main" id="{E7831FFB-39A7-0C43-AF29-1469F8745409}"/>
              </a:ext>
            </a:extLst>
          </p:cNvPr>
          <p:cNvSpPr/>
          <p:nvPr/>
        </p:nvSpPr>
        <p:spPr>
          <a:xfrm>
            <a:off x="-65314" y="-1715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7" name="TextBox 47"/>
          <p:cNvSpPr txBox="1"/>
          <p:nvPr/>
        </p:nvSpPr>
        <p:spPr>
          <a:xfrm>
            <a:off x="1348365" y="865760"/>
            <a:ext cx="5615894" cy="85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0000"/>
                </a:solidFill>
                <a:ea typeface="Arita Dotum Bold"/>
              </a:rPr>
              <a:t>웹 서비스 구조</a:t>
            </a:r>
            <a:endParaRPr lang="en-US" altLang="ko-KR" sz="4800" dirty="0">
              <a:solidFill>
                <a:srgbClr val="000000"/>
              </a:solidFill>
              <a:ea typeface="Arita Dotum Bold"/>
            </a:endParaRPr>
          </a:p>
        </p:txBody>
      </p:sp>
      <p:grpSp>
        <p:nvGrpSpPr>
          <p:cNvPr id="68" name="Group 5">
            <a:extLst>
              <a:ext uri="{FF2B5EF4-FFF2-40B4-BE49-F238E27FC236}">
                <a16:creationId xmlns:a16="http://schemas.microsoft.com/office/drawing/2014/main" id="{4D39C4BA-C028-4529-CC3B-F4CCF787EF9A}"/>
              </a:ext>
            </a:extLst>
          </p:cNvPr>
          <p:cNvGrpSpPr/>
          <p:nvPr/>
        </p:nvGrpSpPr>
        <p:grpSpPr>
          <a:xfrm>
            <a:off x="1066800" y="4372305"/>
            <a:ext cx="3895105" cy="4768769"/>
            <a:chOff x="0" y="0"/>
            <a:chExt cx="5996027" cy="2104516"/>
          </a:xfrm>
        </p:grpSpPr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2E0C215D-4CF0-27C5-F47F-18997DB6C3E5}"/>
                </a:ext>
              </a:extLst>
            </p:cNvPr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70C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72" name="그림 71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139CB6E6-6167-3DC6-C726-6135669638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49803" y="7314200"/>
            <a:ext cx="1729098" cy="1729098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4AF4FB0-0AF1-3C98-5737-B8226ECCE10D}"/>
              </a:ext>
            </a:extLst>
          </p:cNvPr>
          <p:cNvSpPr txBox="1"/>
          <p:nvPr/>
        </p:nvSpPr>
        <p:spPr>
          <a:xfrm>
            <a:off x="2577152" y="7129534"/>
            <a:ext cx="121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Client</a:t>
            </a:r>
            <a:endParaRPr lang="ko-KR" altLang="en-US" sz="2400" b="1" dirty="0"/>
          </a:p>
        </p:txBody>
      </p:sp>
      <p:pic>
        <p:nvPicPr>
          <p:cNvPr id="74" name="그림 73" descr="로고, 디자인이(가) 표시된 사진&#10;&#10;자동 생성된 설명">
            <a:extLst>
              <a:ext uri="{FF2B5EF4-FFF2-40B4-BE49-F238E27FC236}">
                <a16:creationId xmlns:a16="http://schemas.microsoft.com/office/drawing/2014/main" id="{9371A51E-5054-FA4E-9388-1E3E210EC5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1"/>
          <a:stretch/>
        </p:blipFill>
        <p:spPr>
          <a:xfrm>
            <a:off x="1398932" y="5302659"/>
            <a:ext cx="1309520" cy="1729099"/>
          </a:xfrm>
          <a:prstGeom prst="rect">
            <a:avLst/>
          </a:prstGeom>
        </p:spPr>
      </p:pic>
      <p:grpSp>
        <p:nvGrpSpPr>
          <p:cNvPr id="75" name="Group 5">
            <a:extLst>
              <a:ext uri="{FF2B5EF4-FFF2-40B4-BE49-F238E27FC236}">
                <a16:creationId xmlns:a16="http://schemas.microsoft.com/office/drawing/2014/main" id="{EBA071FF-C7A2-BEC6-E4F3-54A943A0D9F2}"/>
              </a:ext>
            </a:extLst>
          </p:cNvPr>
          <p:cNvGrpSpPr/>
          <p:nvPr/>
        </p:nvGrpSpPr>
        <p:grpSpPr>
          <a:xfrm>
            <a:off x="6229288" y="4372305"/>
            <a:ext cx="8458200" cy="4768769"/>
            <a:chOff x="450265" y="0"/>
            <a:chExt cx="5996027" cy="2104516"/>
          </a:xfrm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1401DDDC-A8D6-C0EC-F204-9EBBAAC23C5F}"/>
                </a:ext>
              </a:extLst>
            </p:cNvPr>
            <p:cNvSpPr/>
            <p:nvPr/>
          </p:nvSpPr>
          <p:spPr>
            <a:xfrm>
              <a:off x="450265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70C0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3A26933-8B0B-C3C6-CFCE-C7DE4CB759A4}"/>
              </a:ext>
            </a:extLst>
          </p:cNvPr>
          <p:cNvCxnSpPr/>
          <p:nvPr/>
        </p:nvCxnSpPr>
        <p:spPr>
          <a:xfrm>
            <a:off x="4961905" y="5515305"/>
            <a:ext cx="12358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E9BD2CE-0F77-40C2-23BF-A6CC93C6F029}"/>
              </a:ext>
            </a:extLst>
          </p:cNvPr>
          <p:cNvCxnSpPr>
            <a:cxnSpLocks/>
          </p:cNvCxnSpPr>
          <p:nvPr/>
        </p:nvCxnSpPr>
        <p:spPr>
          <a:xfrm flipH="1">
            <a:off x="4961905" y="7877505"/>
            <a:ext cx="12358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3D96655-BDD8-5D50-6567-DCDE743DF385}"/>
              </a:ext>
            </a:extLst>
          </p:cNvPr>
          <p:cNvGrpSpPr/>
          <p:nvPr/>
        </p:nvGrpSpPr>
        <p:grpSpPr>
          <a:xfrm>
            <a:off x="6306972" y="852979"/>
            <a:ext cx="4191000" cy="2589144"/>
            <a:chOff x="11125200" y="877956"/>
            <a:chExt cx="4191000" cy="2589144"/>
          </a:xfrm>
        </p:grpSpPr>
        <p:grpSp>
          <p:nvGrpSpPr>
            <p:cNvPr id="82" name="Group 5">
              <a:extLst>
                <a:ext uri="{FF2B5EF4-FFF2-40B4-BE49-F238E27FC236}">
                  <a16:creationId xmlns:a16="http://schemas.microsoft.com/office/drawing/2014/main" id="{6459CB7E-5571-620D-7BEA-20D02FDE509F}"/>
                </a:ext>
              </a:extLst>
            </p:cNvPr>
            <p:cNvGrpSpPr/>
            <p:nvPr/>
          </p:nvGrpSpPr>
          <p:grpSpPr>
            <a:xfrm>
              <a:off x="11125200" y="877956"/>
              <a:ext cx="4191000" cy="2589144"/>
              <a:chOff x="0" y="0"/>
              <a:chExt cx="5996027" cy="2104516"/>
            </a:xfrm>
          </p:grpSpPr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9D5EA858-EDE4-4711-5E63-14160A72CB4E}"/>
                  </a:ext>
                </a:extLst>
              </p:cNvPr>
              <p:cNvSpPr/>
              <p:nvPr/>
            </p:nvSpPr>
            <p:spPr>
              <a:xfrm>
                <a:off x="0" y="0"/>
                <a:ext cx="5996027" cy="2104516"/>
              </a:xfrm>
              <a:custGeom>
                <a:avLst/>
                <a:gdLst/>
                <a:ahLst/>
                <a:cxnLst/>
                <a:rect l="l" t="t" r="r" b="b"/>
                <a:pathLst>
                  <a:path w="5996027" h="2104516">
                    <a:moveTo>
                      <a:pt x="0" y="0"/>
                    </a:moveTo>
                    <a:lnTo>
                      <a:pt x="5996027" y="0"/>
                    </a:lnTo>
                    <a:lnTo>
                      <a:pt x="5996027" y="2104516"/>
                    </a:lnTo>
                    <a:lnTo>
                      <a:pt x="0" y="2104516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855AA17-73E5-6F97-0548-1F1B5C8245F3}"/>
                </a:ext>
              </a:extLst>
            </p:cNvPr>
            <p:cNvGrpSpPr/>
            <p:nvPr/>
          </p:nvGrpSpPr>
          <p:grpSpPr>
            <a:xfrm>
              <a:off x="11450472" y="1292737"/>
              <a:ext cx="1143000" cy="1555831"/>
              <a:chOff x="12496800" y="647700"/>
              <a:chExt cx="1371600" cy="1555831"/>
            </a:xfrm>
          </p:grpSpPr>
          <p:sp>
            <p:nvSpPr>
              <p:cNvPr id="84" name="원통형 83">
                <a:extLst>
                  <a:ext uri="{FF2B5EF4-FFF2-40B4-BE49-F238E27FC236}">
                    <a16:creationId xmlns:a16="http://schemas.microsoft.com/office/drawing/2014/main" id="{6BD8CF86-2BEC-47FD-E4CC-6B76D7D1CF8B}"/>
                  </a:ext>
                </a:extLst>
              </p:cNvPr>
              <p:cNvSpPr/>
              <p:nvPr/>
            </p:nvSpPr>
            <p:spPr>
              <a:xfrm>
                <a:off x="12496800" y="1716186"/>
                <a:ext cx="1371600" cy="487345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원통형 84">
                <a:extLst>
                  <a:ext uri="{FF2B5EF4-FFF2-40B4-BE49-F238E27FC236}">
                    <a16:creationId xmlns:a16="http://schemas.microsoft.com/office/drawing/2014/main" id="{88273ACE-1029-B5CC-F93A-676481EFAE1C}"/>
                  </a:ext>
                </a:extLst>
              </p:cNvPr>
              <p:cNvSpPr/>
              <p:nvPr/>
            </p:nvSpPr>
            <p:spPr>
              <a:xfrm>
                <a:off x="12496800" y="1364617"/>
                <a:ext cx="1371600" cy="487345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원통형 85">
                <a:extLst>
                  <a:ext uri="{FF2B5EF4-FFF2-40B4-BE49-F238E27FC236}">
                    <a16:creationId xmlns:a16="http://schemas.microsoft.com/office/drawing/2014/main" id="{91698CE9-8760-7638-8BC8-49357A50D693}"/>
                  </a:ext>
                </a:extLst>
              </p:cNvPr>
              <p:cNvSpPr/>
              <p:nvPr/>
            </p:nvSpPr>
            <p:spPr>
              <a:xfrm>
                <a:off x="12496800" y="1013048"/>
                <a:ext cx="1371600" cy="487345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원통형 86">
                <a:extLst>
                  <a:ext uri="{FF2B5EF4-FFF2-40B4-BE49-F238E27FC236}">
                    <a16:creationId xmlns:a16="http://schemas.microsoft.com/office/drawing/2014/main" id="{605A331A-D43B-8B66-9F20-3B9BB52600C8}"/>
                  </a:ext>
                </a:extLst>
              </p:cNvPr>
              <p:cNvSpPr/>
              <p:nvPr/>
            </p:nvSpPr>
            <p:spPr>
              <a:xfrm>
                <a:off x="12496800" y="647700"/>
                <a:ext cx="1371600" cy="487345"/>
              </a:xfrm>
              <a:prstGeom prst="ca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89" name="그림 88" descr="그래픽, 폰트, 물고기, 로고이(가) 표시된 사진&#10;&#10;자동 생성된 설명">
              <a:extLst>
                <a:ext uri="{FF2B5EF4-FFF2-40B4-BE49-F238E27FC236}">
                  <a16:creationId xmlns:a16="http://schemas.microsoft.com/office/drawing/2014/main" id="{0F7AACE1-4C40-D2A7-9CAF-5485D0D4F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0052" y="1347549"/>
              <a:ext cx="2590527" cy="1324210"/>
            </a:xfrm>
            <a:prstGeom prst="rect">
              <a:avLst/>
            </a:prstGeom>
          </p:spPr>
        </p:pic>
      </p:grpSp>
      <p:pic>
        <p:nvPicPr>
          <p:cNvPr id="98" name="그림 97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363B98A-9AF2-B4D1-107C-52C9C9BEE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950" y="5121308"/>
            <a:ext cx="3093988" cy="2568163"/>
          </a:xfrm>
          <a:prstGeom prst="rect">
            <a:avLst/>
          </a:prstGeom>
        </p:spPr>
      </p:pic>
      <p:pic>
        <p:nvPicPr>
          <p:cNvPr id="100" name="그림 99" descr="고양이, 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D7E6E50E-E685-63AC-4D08-B56B1B3AD2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931" y="4973641"/>
            <a:ext cx="2863496" cy="2863496"/>
          </a:xfrm>
          <a:prstGeom prst="rect">
            <a:avLst/>
          </a:prstGeom>
        </p:spPr>
      </p:pic>
      <p:grpSp>
        <p:nvGrpSpPr>
          <p:cNvPr id="101" name="Group 5">
            <a:extLst>
              <a:ext uri="{FF2B5EF4-FFF2-40B4-BE49-F238E27FC236}">
                <a16:creationId xmlns:a16="http://schemas.microsoft.com/office/drawing/2014/main" id="{46875701-C15D-DC84-CECC-60748D25AC2F}"/>
              </a:ext>
            </a:extLst>
          </p:cNvPr>
          <p:cNvGrpSpPr/>
          <p:nvPr/>
        </p:nvGrpSpPr>
        <p:grpSpPr>
          <a:xfrm>
            <a:off x="10790594" y="852979"/>
            <a:ext cx="3895104" cy="2568163"/>
            <a:chOff x="0" y="0"/>
            <a:chExt cx="5996027" cy="2104516"/>
          </a:xfrm>
        </p:grpSpPr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AA5D7319-13C2-C19C-E96F-48477B9C77B7}"/>
                </a:ext>
              </a:extLst>
            </p:cNvPr>
            <p:cNvSpPr/>
            <p:nvPr/>
          </p:nvSpPr>
          <p:spPr>
            <a:xfrm>
              <a:off x="0" y="0"/>
              <a:ext cx="5996027" cy="2104516"/>
            </a:xfrm>
            <a:custGeom>
              <a:avLst/>
              <a:gdLst/>
              <a:ahLst/>
              <a:cxnLst/>
              <a:rect l="l" t="t" r="r" b="b"/>
              <a:pathLst>
                <a:path w="5996027" h="2104516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70C0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A9454964-6718-ED00-A448-6413F01DE633}"/>
              </a:ext>
            </a:extLst>
          </p:cNvPr>
          <p:cNvSpPr txBox="1"/>
          <p:nvPr/>
        </p:nvSpPr>
        <p:spPr>
          <a:xfrm>
            <a:off x="13230280" y="4553043"/>
            <a:ext cx="121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Server</a:t>
            </a:r>
            <a:endParaRPr lang="ko-KR" altLang="en-US" sz="2400" b="1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40147F-487F-A30B-094C-4AADDD1BAD2B}"/>
              </a:ext>
            </a:extLst>
          </p:cNvPr>
          <p:cNvSpPr txBox="1"/>
          <p:nvPr/>
        </p:nvSpPr>
        <p:spPr>
          <a:xfrm>
            <a:off x="9852437" y="915093"/>
            <a:ext cx="1211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DB</a:t>
            </a:r>
            <a:endParaRPr lang="ko-KR" altLang="en-US" sz="2400" b="1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D4A29AF-4405-7E71-BFA4-B3A1E2D59DB4}"/>
              </a:ext>
            </a:extLst>
          </p:cNvPr>
          <p:cNvSpPr txBox="1"/>
          <p:nvPr/>
        </p:nvSpPr>
        <p:spPr>
          <a:xfrm>
            <a:off x="13230280" y="1024235"/>
            <a:ext cx="2019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외부 </a:t>
            </a:r>
            <a:r>
              <a:rPr lang="en-US" altLang="ko-KR" sz="2400" b="1" dirty="0"/>
              <a:t>API</a:t>
            </a:r>
            <a:endParaRPr lang="ko-KR" altLang="en-US" sz="2400" b="1" dirty="0"/>
          </a:p>
        </p:txBody>
      </p:sp>
      <p:pic>
        <p:nvPicPr>
          <p:cNvPr id="109" name="그림 108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DAE646D5-8F13-AE5D-97C2-899B4632D3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961" y="1630756"/>
            <a:ext cx="2590369" cy="1510645"/>
          </a:xfrm>
          <a:prstGeom prst="rect">
            <a:avLst/>
          </a:prstGeom>
        </p:spPr>
      </p:pic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D074407-7E23-87A0-2E2C-BBD501848972}"/>
              </a:ext>
            </a:extLst>
          </p:cNvPr>
          <p:cNvCxnSpPr/>
          <p:nvPr/>
        </p:nvCxnSpPr>
        <p:spPr>
          <a:xfrm>
            <a:off x="12738145" y="3460361"/>
            <a:ext cx="0" cy="9211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F5E6ADB-125E-EE9B-628F-C0C6961C5D30}"/>
              </a:ext>
            </a:extLst>
          </p:cNvPr>
          <p:cNvCxnSpPr/>
          <p:nvPr/>
        </p:nvCxnSpPr>
        <p:spPr>
          <a:xfrm>
            <a:off x="8454944" y="3451166"/>
            <a:ext cx="0" cy="9211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DB1EF8F-CAB3-A0B2-7223-E1E8E22831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52" y="5302659"/>
            <a:ext cx="2076893" cy="166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51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4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657204"/>
            <a:ext cx="16620505" cy="8714398"/>
            <a:chOff x="0" y="0"/>
            <a:chExt cx="5996027" cy="695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6027" cy="695693"/>
            </a:xfrm>
            <a:custGeom>
              <a:avLst/>
              <a:gdLst/>
              <a:ahLst/>
              <a:cxnLst/>
              <a:rect l="l" t="t" r="r" b="b"/>
              <a:pathLst>
                <a:path w="5996027" h="695693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6" name="Freeform 26"/>
          <p:cNvSpPr/>
          <p:nvPr/>
        </p:nvSpPr>
        <p:spPr>
          <a:xfrm rot="641794">
            <a:off x="8923192" y="-178822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B3872B4-29C6-43C0-9568-AB22F8D63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15430"/>
              </p:ext>
            </p:extLst>
          </p:nvPr>
        </p:nvGraphicFramePr>
        <p:xfrm>
          <a:off x="1416784" y="998328"/>
          <a:ext cx="15087600" cy="75504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3734274090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2321527763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1971954952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1190959323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1837943443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487034852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4130657641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3698989438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3807316191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1892510141"/>
                    </a:ext>
                  </a:extLst>
                </a:gridCol>
                <a:gridCol w="1320165">
                  <a:extLst>
                    <a:ext uri="{9D8B030D-6E8A-4147-A177-3AD203B41FA5}">
                      <a16:colId xmlns:a16="http://schemas.microsoft.com/office/drawing/2014/main" val="3660435251"/>
                    </a:ext>
                  </a:extLst>
                </a:gridCol>
              </a:tblGrid>
              <a:tr h="59196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주차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0944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주제선정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8742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86146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설계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06146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게시판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0969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Spring Security</a:t>
                      </a:r>
                    </a:p>
                    <a:p>
                      <a:pPr algn="ctr" latinLnBrk="1"/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로그아웃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97752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답변 기능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89138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퀘스트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43269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API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4683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CSS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86327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테스트</a:t>
                      </a:r>
                      <a:r>
                        <a:rPr lang="en-US" altLang="ko-KR" dirty="0"/>
                        <a:t>,</a:t>
                      </a:r>
                    </a:p>
                    <a:p>
                      <a:pPr algn="ctr" latinLnBrk="1"/>
                      <a:r>
                        <a:rPr lang="ko-KR" altLang="en-US" dirty="0" err="1"/>
                        <a:t>리펙토링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05370"/>
                  </a:ext>
                </a:extLst>
              </a:tr>
              <a:tr h="557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8605136"/>
                  </a:ext>
                </a:extLst>
              </a:tr>
            </a:tbl>
          </a:graphicData>
        </a:graphic>
      </p:graphicFrame>
      <p:sp>
        <p:nvSpPr>
          <p:cNvPr id="24" name="Freeform 24"/>
          <p:cNvSpPr/>
          <p:nvPr/>
        </p:nvSpPr>
        <p:spPr>
          <a:xfrm flipH="1">
            <a:off x="15484919" y="8123782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-2149258" y="8467077"/>
            <a:ext cx="4585506" cy="1625770"/>
          </a:xfrm>
          <a:custGeom>
            <a:avLst/>
            <a:gdLst/>
            <a:ahLst/>
            <a:cxnLst/>
            <a:rect l="l" t="t" r="r" b="b"/>
            <a:pathLst>
              <a:path w="4585506" h="1625770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47">
            <a:extLst>
              <a:ext uri="{FF2B5EF4-FFF2-40B4-BE49-F238E27FC236}">
                <a16:creationId xmlns:a16="http://schemas.microsoft.com/office/drawing/2014/main" id="{F512A673-C162-D5F7-9848-5F3F6DF5789C}"/>
              </a:ext>
            </a:extLst>
          </p:cNvPr>
          <p:cNvSpPr txBox="1"/>
          <p:nvPr/>
        </p:nvSpPr>
        <p:spPr>
          <a:xfrm>
            <a:off x="732971" y="-19500"/>
            <a:ext cx="5615894" cy="850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00000"/>
                </a:solidFill>
                <a:ea typeface="Arita Dotum Bold"/>
              </a:rPr>
              <a:t>프로젝트 일정</a:t>
            </a:r>
            <a:endParaRPr lang="en-US" altLang="ko-KR" sz="4800" dirty="0">
              <a:solidFill>
                <a:srgbClr val="000000"/>
              </a:solidFill>
              <a:ea typeface="Arita Dotum Bold"/>
            </a:endParaRPr>
          </a:p>
        </p:txBody>
      </p:sp>
    </p:spTree>
    <p:extLst>
      <p:ext uri="{BB962C8B-B14F-4D97-AF65-F5344CB8AC3E}">
        <p14:creationId xmlns:p14="http://schemas.microsoft.com/office/powerpoint/2010/main" val="3530237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9294" y="4536975"/>
            <a:ext cx="15795020" cy="3535020"/>
            <a:chOff x="0" y="0"/>
            <a:chExt cx="5762066" cy="1289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19294" y="657204"/>
            <a:ext cx="15795020" cy="3535020"/>
            <a:chOff x="0" y="0"/>
            <a:chExt cx="5762066" cy="12895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62066" cy="1289585"/>
            </a:xfrm>
            <a:custGeom>
              <a:avLst/>
              <a:gdLst/>
              <a:ahLst/>
              <a:cxnLst/>
              <a:rect l="l" t="t" r="r" b="b"/>
              <a:pathLst>
                <a:path w="5762066" h="1289585">
                  <a:moveTo>
                    <a:pt x="0" y="0"/>
                  </a:moveTo>
                  <a:lnTo>
                    <a:pt x="5762066" y="0"/>
                  </a:lnTo>
                  <a:lnTo>
                    <a:pt x="5762066" y="1289585"/>
                  </a:lnTo>
                  <a:lnTo>
                    <a:pt x="0" y="12895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4972495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5533751" y="0"/>
                </a:moveTo>
                <a:lnTo>
                  <a:pt x="0" y="0"/>
                </a:lnTo>
                <a:lnTo>
                  <a:pt x="0" y="1961966"/>
                </a:lnTo>
                <a:lnTo>
                  <a:pt x="5533751" y="1961966"/>
                </a:lnTo>
                <a:lnTo>
                  <a:pt x="55337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-2218246" y="7296334"/>
            <a:ext cx="5533751" cy="1961966"/>
          </a:xfrm>
          <a:custGeom>
            <a:avLst/>
            <a:gdLst/>
            <a:ahLst/>
            <a:cxnLst/>
            <a:rect l="l" t="t" r="r" b="b"/>
            <a:pathLst>
              <a:path w="5533751" h="1961966">
                <a:moveTo>
                  <a:pt x="0" y="0"/>
                </a:moveTo>
                <a:lnTo>
                  <a:pt x="5533751" y="0"/>
                </a:lnTo>
                <a:lnTo>
                  <a:pt x="5533751" y="1961966"/>
                </a:lnTo>
                <a:lnTo>
                  <a:pt x="0" y="19619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3581400" y="5524500"/>
            <a:ext cx="10655266" cy="129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ko-KR" altLang="en-US" sz="3500" dirty="0">
                <a:solidFill>
                  <a:srgbClr val="000000"/>
                </a:solidFill>
                <a:ea typeface="Arita Dotum Bold"/>
              </a:rPr>
              <a:t>기능 설계</a:t>
            </a:r>
            <a:endParaRPr lang="en-US" altLang="ko-KR" sz="3500" dirty="0">
              <a:solidFill>
                <a:srgbClr val="000000"/>
              </a:solidFill>
              <a:ea typeface="Arita Dotum Bold"/>
            </a:endParaRPr>
          </a:p>
          <a:p>
            <a:pPr algn="ctr">
              <a:lnSpc>
                <a:spcPts val="5250"/>
              </a:lnSpc>
            </a:pPr>
            <a:r>
              <a:rPr lang="ko-KR" altLang="en-US" sz="3500" dirty="0">
                <a:solidFill>
                  <a:srgbClr val="000000"/>
                </a:solidFill>
                <a:latin typeface="Arita Dotum Bold"/>
                <a:ea typeface="Arita Dotum Bold"/>
              </a:rPr>
              <a:t>데이터베이스 설계</a:t>
            </a:r>
            <a:endParaRPr lang="en-US" sz="3500" dirty="0">
              <a:solidFill>
                <a:srgbClr val="000000"/>
              </a:solidFill>
              <a:latin typeface="Arita Dotum Bold"/>
              <a:ea typeface="Arita Dotum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170659" y="1729389"/>
            <a:ext cx="138922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ko-KR" altLang="en-US" sz="9000" dirty="0">
                <a:solidFill>
                  <a:srgbClr val="003EA8"/>
                </a:solidFill>
                <a:ea typeface="Arita Dotum Bold"/>
              </a:rPr>
              <a:t>프로젝트 설계</a:t>
            </a:r>
            <a:endParaRPr lang="en-US" sz="9000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6793505" y="374230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009650" y="128171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256"/>
              </p:ext>
            </p:extLst>
          </p:nvPr>
        </p:nvGraphicFramePr>
        <p:xfrm>
          <a:off x="917574" y="2568814"/>
          <a:ext cx="16452851" cy="6800321"/>
        </p:xfrm>
        <a:graphic>
          <a:graphicData uri="http://schemas.openxmlformats.org/drawingml/2006/table">
            <a:tbl>
              <a:tblPr/>
              <a:tblGrid>
                <a:gridCol w="419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4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21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0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1305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ko-KR" altLang="en-US" sz="3000" b="1" dirty="0">
                          <a:solidFill>
                            <a:srgbClr val="003EA8"/>
                          </a:solidFill>
                          <a:latin typeface="Arita Dotum Bold"/>
                        </a:rPr>
                        <a:t>회원</a:t>
                      </a:r>
                      <a:endParaRPr lang="en-US" sz="3000" b="1" dirty="0">
                        <a:solidFill>
                          <a:srgbClr val="003EA8"/>
                        </a:solidFill>
                        <a:latin typeface="Arita Dotum Bold"/>
                        <a:ea typeface="Arita Dotum Bold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ko-KR" altLang="en-US" sz="3000" b="1" dirty="0">
                          <a:solidFill>
                            <a:srgbClr val="003EA8"/>
                          </a:solidFill>
                          <a:latin typeface="Arita Dotum Bold"/>
                        </a:rPr>
                        <a:t>게시글</a:t>
                      </a:r>
                      <a:endParaRPr lang="en-US" sz="3000" b="1" dirty="0">
                        <a:solidFill>
                          <a:srgbClr val="003EA8"/>
                        </a:solidFill>
                        <a:latin typeface="Arita Dotum Bold"/>
                        <a:ea typeface="Arita Dotum Bold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ko-KR" altLang="en-US" sz="3000" dirty="0">
                          <a:solidFill>
                            <a:srgbClr val="003EA8"/>
                          </a:solidFill>
                          <a:latin typeface="Arita Dotum Bold"/>
                          <a:ea typeface="Arita Dotum Bold"/>
                        </a:rPr>
                        <a:t>답변</a:t>
                      </a:r>
                      <a:endParaRPr lang="en-US" sz="3000" dirty="0">
                        <a:solidFill>
                          <a:srgbClr val="003EA8"/>
                        </a:solidFill>
                        <a:latin typeface="Arita Dotum Bold"/>
                        <a:ea typeface="Arita Dotum Bold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ko-KR" altLang="en-US" sz="3000" b="1" dirty="0">
                          <a:solidFill>
                            <a:srgbClr val="003EA8"/>
                          </a:solidFill>
                          <a:latin typeface="Arita Dotum Bold"/>
                        </a:rPr>
                        <a:t>퀘스트 </a:t>
                      </a:r>
                      <a:r>
                        <a:rPr lang="en-US" altLang="ko-KR" sz="3000" b="1" dirty="0">
                          <a:solidFill>
                            <a:srgbClr val="003EA8"/>
                          </a:solidFill>
                          <a:latin typeface="Arita Dotum Bold"/>
                        </a:rPr>
                        <a:t>&amp; </a:t>
                      </a:r>
                      <a:r>
                        <a:rPr lang="ko-KR" altLang="en-US" sz="3000" b="1" dirty="0">
                          <a:solidFill>
                            <a:srgbClr val="003EA8"/>
                          </a:solidFill>
                          <a:latin typeface="Arita Dotum Bold"/>
                        </a:rPr>
                        <a:t>랭킹</a:t>
                      </a:r>
                      <a:endParaRPr lang="en-US" sz="3000" b="1" dirty="0">
                        <a:solidFill>
                          <a:srgbClr val="003EA8"/>
                        </a:solidFill>
                        <a:latin typeface="Arita Dotum Bold"/>
                        <a:ea typeface="Arita Dotum Bold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264"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회원가입</a:t>
                      </a: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회원 관리</a:t>
                      </a: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등급과 내공 </a:t>
                      </a:r>
                      <a:endParaRPr lang="en-US" sz="2800" b="1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게시글 관리</a:t>
                      </a: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검색</a:t>
                      </a: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파일 첨부</a:t>
                      </a:r>
                      <a:endParaRPr lang="en-US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답변 관리</a:t>
                      </a: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endParaRPr lang="en-US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79" lvl="1" indent="-237490" algn="l">
                        <a:lnSpc>
                          <a:spcPts val="30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Chat GPT </a:t>
                      </a:r>
                      <a:r>
                        <a:rPr lang="ko-KR" altLang="en-US" sz="2800" b="1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답변 생성</a:t>
                      </a:r>
                      <a:endParaRPr lang="en-US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74981" lvl="1" indent="-237491" algn="l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내공을 얻을 수 있는 퀘스트</a:t>
                      </a: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81" lvl="1" indent="-237491" algn="l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474981" lvl="1" indent="-237491" algn="l">
                        <a:lnSpc>
                          <a:spcPts val="3080"/>
                        </a:lnSpc>
                        <a:buFont typeface="Arial"/>
                        <a:buChar char="•"/>
                        <a:defRPr/>
                      </a:pPr>
                      <a:r>
                        <a:rPr lang="ko-KR" altLang="en-US" sz="2800" b="1" dirty="0">
                          <a:solidFill>
                            <a:srgbClr val="000000"/>
                          </a:solidFill>
                          <a:latin typeface="Arita Dotum Medium"/>
                          <a:ea typeface="Arita Dotum Medium"/>
                        </a:rPr>
                        <a:t>내공에 따른 랭킹</a:t>
                      </a:r>
                      <a:endParaRPr lang="en-US" altLang="ko-KR" sz="2800" b="1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  <a:p>
                      <a:pPr marL="237490" lvl="1" indent="0" algn="l">
                        <a:lnSpc>
                          <a:spcPts val="3080"/>
                        </a:lnSpc>
                        <a:buFont typeface="Arial"/>
                        <a:buNone/>
                        <a:defRPr/>
                      </a:pPr>
                      <a:endParaRPr lang="en-US" sz="2200" dirty="0">
                        <a:solidFill>
                          <a:srgbClr val="000000"/>
                        </a:solidFill>
                        <a:latin typeface="Arita Dotum Medium"/>
                        <a:ea typeface="Arita Dotum Medium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 rot="-278358">
            <a:off x="15881287" y="7952572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6" y="0"/>
                </a:lnTo>
                <a:lnTo>
                  <a:pt x="2756026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EE5FC7C9-4D56-26B8-6579-7EC386429946}"/>
              </a:ext>
            </a:extLst>
          </p:cNvPr>
          <p:cNvGrpSpPr/>
          <p:nvPr/>
        </p:nvGrpSpPr>
        <p:grpSpPr>
          <a:xfrm>
            <a:off x="905495" y="333044"/>
            <a:ext cx="16444941" cy="934419"/>
            <a:chOff x="0" y="0"/>
            <a:chExt cx="5999159" cy="340879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AA497916-C138-6569-3CC6-BE54E6044631}"/>
                </a:ext>
              </a:extLst>
            </p:cNvPr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62188" y="8728374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5384196" y="-309867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-278358">
            <a:off x="-187185" y="433311"/>
            <a:ext cx="2756025" cy="866895"/>
          </a:xfrm>
          <a:custGeom>
            <a:avLst/>
            <a:gdLst/>
            <a:ahLst/>
            <a:cxnLst/>
            <a:rect l="l" t="t" r="r" b="b"/>
            <a:pathLst>
              <a:path w="2756025" h="866895">
                <a:moveTo>
                  <a:pt x="0" y="0"/>
                </a:moveTo>
                <a:lnTo>
                  <a:pt x="2756025" y="0"/>
                </a:lnTo>
                <a:lnTo>
                  <a:pt x="2756025" y="866895"/>
                </a:lnTo>
                <a:lnTo>
                  <a:pt x="0" y="866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4E7236D-00A5-6948-DD40-BCA8A676A653}"/>
              </a:ext>
            </a:extLst>
          </p:cNvPr>
          <p:cNvSpPr txBox="1"/>
          <p:nvPr/>
        </p:nvSpPr>
        <p:spPr>
          <a:xfrm>
            <a:off x="1768754" y="4461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354" r="-1468" b="-5603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5495" y="333044"/>
            <a:ext cx="16444941" cy="934419"/>
            <a:chOff x="0" y="0"/>
            <a:chExt cx="5999159" cy="3408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9159" cy="340879"/>
            </a:xfrm>
            <a:custGeom>
              <a:avLst/>
              <a:gdLst/>
              <a:ahLst/>
              <a:cxnLst/>
              <a:rect l="l" t="t" r="r" b="b"/>
              <a:pathLst>
                <a:path w="5999159" h="340879">
                  <a:moveTo>
                    <a:pt x="0" y="0"/>
                  </a:moveTo>
                  <a:lnTo>
                    <a:pt x="5999159" y="0"/>
                  </a:lnTo>
                  <a:lnTo>
                    <a:pt x="5999159" y="340879"/>
                  </a:lnTo>
                  <a:lnTo>
                    <a:pt x="0" y="3408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68754" y="446165"/>
            <a:ext cx="14750492" cy="828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기능 설계 </a:t>
            </a:r>
            <a:r>
              <a:rPr lang="en-US" altLang="ko-KR" sz="5499" dirty="0">
                <a:solidFill>
                  <a:srgbClr val="003EA8"/>
                </a:solidFill>
                <a:ea typeface="Arita Dotum Bold"/>
              </a:rPr>
              <a:t>– </a:t>
            </a:r>
            <a:r>
              <a:rPr lang="ko-KR" altLang="en-US" sz="5499" dirty="0">
                <a:solidFill>
                  <a:srgbClr val="003EA8"/>
                </a:solidFill>
                <a:ea typeface="Arita Dotum Bold"/>
              </a:rPr>
              <a:t>요구사항 분석</a:t>
            </a:r>
            <a:endParaRPr lang="en-US" sz="5499" dirty="0">
              <a:solidFill>
                <a:srgbClr val="003EA8"/>
              </a:solidFill>
              <a:ea typeface="Arita Dotum Bold"/>
            </a:endParaRPr>
          </a:p>
        </p:txBody>
      </p:sp>
      <p:sp>
        <p:nvSpPr>
          <p:cNvPr id="11" name="Freeform 11"/>
          <p:cNvSpPr/>
          <p:nvPr/>
        </p:nvSpPr>
        <p:spPr>
          <a:xfrm rot="-278358">
            <a:off x="13186236" y="8760183"/>
            <a:ext cx="5868613" cy="1845945"/>
          </a:xfrm>
          <a:custGeom>
            <a:avLst/>
            <a:gdLst/>
            <a:ahLst/>
            <a:cxnLst/>
            <a:rect l="l" t="t" r="r" b="b"/>
            <a:pathLst>
              <a:path w="5868613" h="1845945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7609762" y="7735400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243671" y="950893"/>
            <a:ext cx="441616" cy="633141"/>
          </a:xfrm>
          <a:custGeom>
            <a:avLst/>
            <a:gdLst/>
            <a:ahLst/>
            <a:cxnLst/>
            <a:rect l="l" t="t" r="r" b="b"/>
            <a:pathLst>
              <a:path w="441616" h="633141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54392501-31F8-433E-77F2-033061BCCF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94" y="1972879"/>
            <a:ext cx="12810505" cy="78762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1875</Words>
  <Application>Microsoft Office PowerPoint</Application>
  <PresentationFormat>사용자 지정</PresentationFormat>
  <Paragraphs>692</Paragraphs>
  <Slides>31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Arita Dotum Medium</vt:lpstr>
      <vt:lpstr>맑은 고딕</vt:lpstr>
      <vt:lpstr>Arita Dotum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cp:lastModifiedBy>병웅 김</cp:lastModifiedBy>
  <cp:revision>29</cp:revision>
  <dcterms:created xsi:type="dcterms:W3CDTF">2006-08-16T00:00:00Z</dcterms:created>
  <dcterms:modified xsi:type="dcterms:W3CDTF">2023-12-17T07:19:10Z</dcterms:modified>
  <dc:identifier>DAF2w0p4lXs</dc:identifier>
</cp:coreProperties>
</file>